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6" r:id="rId1"/>
  </p:sldMasterIdLst>
  <p:notesMasterIdLst>
    <p:notesMasterId r:id="rId92"/>
  </p:notesMasterIdLst>
  <p:handoutMasterIdLst>
    <p:handoutMasterId r:id="rId93"/>
  </p:handoutMasterIdLst>
  <p:sldIdLst>
    <p:sldId id="312" r:id="rId2"/>
    <p:sldId id="339" r:id="rId3"/>
    <p:sldId id="340" r:id="rId4"/>
    <p:sldId id="256" r:id="rId5"/>
    <p:sldId id="257" r:id="rId6"/>
    <p:sldId id="261" r:id="rId7"/>
    <p:sldId id="283" r:id="rId8"/>
    <p:sldId id="263" r:id="rId9"/>
    <p:sldId id="262" r:id="rId10"/>
    <p:sldId id="258" r:id="rId11"/>
    <p:sldId id="259" r:id="rId12"/>
    <p:sldId id="260" r:id="rId13"/>
    <p:sldId id="293" r:id="rId14"/>
    <p:sldId id="264" r:id="rId15"/>
    <p:sldId id="265" r:id="rId16"/>
    <p:sldId id="266" r:id="rId17"/>
    <p:sldId id="301" r:id="rId18"/>
    <p:sldId id="267" r:id="rId19"/>
    <p:sldId id="354" r:id="rId20"/>
    <p:sldId id="355" r:id="rId21"/>
    <p:sldId id="356" r:id="rId22"/>
    <p:sldId id="294" r:id="rId23"/>
    <p:sldId id="295" r:id="rId24"/>
    <p:sldId id="338" r:id="rId25"/>
    <p:sldId id="284" r:id="rId26"/>
    <p:sldId id="271" r:id="rId27"/>
    <p:sldId id="272" r:id="rId28"/>
    <p:sldId id="273" r:id="rId29"/>
    <p:sldId id="303" r:id="rId30"/>
    <p:sldId id="274" r:id="rId31"/>
    <p:sldId id="275" r:id="rId32"/>
    <p:sldId id="276" r:id="rId33"/>
    <p:sldId id="342" r:id="rId34"/>
    <p:sldId id="341" r:id="rId35"/>
    <p:sldId id="277" r:id="rId36"/>
    <p:sldId id="305" r:id="rId37"/>
    <p:sldId id="278" r:id="rId38"/>
    <p:sldId id="279" r:id="rId39"/>
    <p:sldId id="308" r:id="rId40"/>
    <p:sldId id="280" r:id="rId41"/>
    <p:sldId id="285" r:id="rId42"/>
    <p:sldId id="343" r:id="rId43"/>
    <p:sldId id="286" r:id="rId44"/>
    <p:sldId id="287" r:id="rId45"/>
    <p:sldId id="288" r:id="rId46"/>
    <p:sldId id="289" r:id="rId47"/>
    <p:sldId id="310" r:id="rId48"/>
    <p:sldId id="344" r:id="rId49"/>
    <p:sldId id="302" r:id="rId50"/>
    <p:sldId id="311" r:id="rId51"/>
    <p:sldId id="307" r:id="rId52"/>
    <p:sldId id="336" r:id="rId53"/>
    <p:sldId id="282" r:id="rId54"/>
    <p:sldId id="317" r:id="rId55"/>
    <p:sldId id="337" r:id="rId56"/>
    <p:sldId id="318" r:id="rId57"/>
    <p:sldId id="319" r:id="rId58"/>
    <p:sldId id="320" r:id="rId59"/>
    <p:sldId id="323" r:id="rId60"/>
    <p:sldId id="326" r:id="rId61"/>
    <p:sldId id="327" r:id="rId62"/>
    <p:sldId id="328" r:id="rId63"/>
    <p:sldId id="324" r:id="rId64"/>
    <p:sldId id="325" r:id="rId65"/>
    <p:sldId id="329" r:id="rId66"/>
    <p:sldId id="330" r:id="rId67"/>
    <p:sldId id="331" r:id="rId68"/>
    <p:sldId id="333" r:id="rId69"/>
    <p:sldId id="332" r:id="rId70"/>
    <p:sldId id="322" r:id="rId71"/>
    <p:sldId id="290" r:id="rId72"/>
    <p:sldId id="291" r:id="rId73"/>
    <p:sldId id="353" r:id="rId74"/>
    <p:sldId id="269" r:id="rId75"/>
    <p:sldId id="345" r:id="rId76"/>
    <p:sldId id="346" r:id="rId77"/>
    <p:sldId id="347" r:id="rId78"/>
    <p:sldId id="348" r:id="rId79"/>
    <p:sldId id="349" r:id="rId80"/>
    <p:sldId id="350" r:id="rId81"/>
    <p:sldId id="351" r:id="rId82"/>
    <p:sldId id="352" r:id="rId83"/>
    <p:sldId id="296" r:id="rId84"/>
    <p:sldId id="309" r:id="rId85"/>
    <p:sldId id="297" r:id="rId86"/>
    <p:sldId id="298" r:id="rId87"/>
    <p:sldId id="299" r:id="rId88"/>
    <p:sldId id="270" r:id="rId89"/>
    <p:sldId id="306" r:id="rId90"/>
    <p:sldId id="304" r:id="rId9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1696" y="-4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handoutMaster" Target="handoutMasters/handoutMaster1.xml"/><Relationship Id="rId94" Type="http://schemas.openxmlformats.org/officeDocument/2006/relationships/printerSettings" Target="printerSettings/printerSettings1.bin"/><Relationship Id="rId95" Type="http://schemas.openxmlformats.org/officeDocument/2006/relationships/presProps" Target="presProps.xml"/><Relationship Id="rId96" Type="http://schemas.openxmlformats.org/officeDocument/2006/relationships/viewProps" Target="viewProps.xml"/><Relationship Id="rId97" Type="http://schemas.openxmlformats.org/officeDocument/2006/relationships/theme" Target="theme/theme1.xml"/><Relationship Id="rId9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BC51C24-D6FA-1B49-9309-A5486E64F05A}" type="datetimeFigureOut">
              <a:rPr lang="en-US" smtClean="0"/>
              <a:t>4/15/13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A47DD8-5BD5-E148-95C3-B2C3263339E8}" type="slidenum">
              <a:rPr lang="en-US" smtClean="0"/>
              <a:t>‹#›</a:t>
            </a:fld>
            <a:endParaRPr lang="en-US"/>
          </a:p>
        </p:txBody>
      </p:sp>
    </p:spTree>
    <p:extLst>
      <p:ext uri="{BB962C8B-B14F-4D97-AF65-F5344CB8AC3E}">
        <p14:creationId xmlns:p14="http://schemas.microsoft.com/office/powerpoint/2010/main" val="2436374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E09C8F-57A2-7243-B63D-41377770E2B8}" type="datetimeFigureOut">
              <a:rPr lang="en-US" smtClean="0"/>
              <a:t>4/15/13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BB5442-5905-2246-A662-5FA1420E295A}" type="slidenum">
              <a:rPr lang="en-US" smtClean="0"/>
              <a:t>‹#›</a:t>
            </a:fld>
            <a:endParaRPr lang="en-US"/>
          </a:p>
        </p:txBody>
      </p:sp>
    </p:spTree>
    <p:extLst>
      <p:ext uri="{BB962C8B-B14F-4D97-AF65-F5344CB8AC3E}">
        <p14:creationId xmlns:p14="http://schemas.microsoft.com/office/powerpoint/2010/main" val="275884588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6254041E-678C-7243-A9E9-41D4E1BD0E94}" type="slidenum">
              <a:rPr lang="en-US"/>
              <a:pPr>
                <a:defRPr/>
              </a:pPr>
              <a:t>19</a:t>
            </a:fld>
            <a:endParaRPr lang="en-US"/>
          </a:p>
        </p:txBody>
      </p:sp>
      <p:sp>
        <p:nvSpPr>
          <p:cNvPr id="24578"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24579" name="Notes Placeholder 2"/>
          <p:cNvSpPr>
            <a:spLocks noGrp="1"/>
          </p:cNvSpPr>
          <p:nvPr>
            <p:ph type="body" idx="1"/>
          </p:nvPr>
        </p:nvSpPr>
        <p:spPr/>
        <p:txBody>
          <a:bodyPr/>
          <a:lstStyle/>
          <a:p>
            <a:pPr eaLnBrk="1" hangingPunct="1">
              <a:spcBef>
                <a:spcPct val="0"/>
              </a:spcBef>
              <a:defRPr/>
            </a:pPr>
            <a:endParaRPr lang="en-US" smtClean="0"/>
          </a:p>
        </p:txBody>
      </p:sp>
      <p:sp>
        <p:nvSpPr>
          <p:cNvPr id="593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defRPr>
            </a:lvl2pPr>
            <a:lvl3pPr marL="1143000" indent="-228600">
              <a:defRPr sz="2800">
                <a:solidFill>
                  <a:schemeClr val="tx1"/>
                </a:solidFill>
                <a:latin typeface="Times New Roman" charset="0"/>
                <a:ea typeface="ＭＳ Ｐゴシック" charset="0"/>
              </a:defRPr>
            </a:lvl3pPr>
            <a:lvl4pPr marL="1600200" indent="-228600">
              <a:defRPr sz="2800">
                <a:solidFill>
                  <a:schemeClr val="tx1"/>
                </a:solidFill>
                <a:latin typeface="Times New Roman" charset="0"/>
                <a:ea typeface="ＭＳ Ｐゴシック" charset="0"/>
              </a:defRPr>
            </a:lvl4pPr>
            <a:lvl5pPr marL="2057400" indent="-228600">
              <a:defRPr sz="28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defRPr>
            </a:lvl9pPr>
          </a:lstStyle>
          <a:p>
            <a:pPr algn="r" eaLnBrk="1" hangingPunct="1"/>
            <a:fld id="{57DCF4B0-EE68-2943-BBB2-7536D63A4A12}" type="slidenum">
              <a:rPr lang="en-US" sz="1200">
                <a:latin typeface="Calibri" charset="0"/>
              </a:rPr>
              <a:pPr algn="r" eaLnBrk="1" hangingPunct="1"/>
              <a:t>19</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7C3F18E8-58C5-CA47-8C19-CAB1804761BC}" type="slidenum">
              <a:rPr lang="en-US"/>
              <a:pPr>
                <a:defRPr/>
              </a:pPr>
              <a:t>21</a:t>
            </a:fld>
            <a:endParaRPr lang="en-US"/>
          </a:p>
        </p:txBody>
      </p:sp>
      <p:sp>
        <p:nvSpPr>
          <p:cNvPr id="26626"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26627" name="Notes Placeholder 2"/>
          <p:cNvSpPr>
            <a:spLocks noGrp="1"/>
          </p:cNvSpPr>
          <p:nvPr>
            <p:ph type="body" idx="1"/>
          </p:nvPr>
        </p:nvSpPr>
        <p:spPr/>
        <p:txBody>
          <a:bodyPr/>
          <a:lstStyle/>
          <a:p>
            <a:pPr eaLnBrk="1" hangingPunct="1">
              <a:spcBef>
                <a:spcPct val="0"/>
              </a:spcBef>
              <a:defRPr/>
            </a:pPr>
            <a:endParaRPr lang="en-US" smtClean="0"/>
          </a:p>
        </p:txBody>
      </p:sp>
      <p:sp>
        <p:nvSpPr>
          <p:cNvPr id="624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defRPr>
            </a:lvl2pPr>
            <a:lvl3pPr marL="1143000" indent="-228600">
              <a:defRPr sz="2800">
                <a:solidFill>
                  <a:schemeClr val="tx1"/>
                </a:solidFill>
                <a:latin typeface="Times New Roman" charset="0"/>
                <a:ea typeface="ＭＳ Ｐゴシック" charset="0"/>
              </a:defRPr>
            </a:lvl3pPr>
            <a:lvl4pPr marL="1600200" indent="-228600">
              <a:defRPr sz="2800">
                <a:solidFill>
                  <a:schemeClr val="tx1"/>
                </a:solidFill>
                <a:latin typeface="Times New Roman" charset="0"/>
                <a:ea typeface="ＭＳ Ｐゴシック" charset="0"/>
              </a:defRPr>
            </a:lvl4pPr>
            <a:lvl5pPr marL="2057400" indent="-228600">
              <a:defRPr sz="28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defRPr>
            </a:lvl9pPr>
          </a:lstStyle>
          <a:p>
            <a:pPr algn="r" eaLnBrk="1" hangingPunct="1"/>
            <a:fld id="{0C696D6F-D215-CE4C-AF73-85384F80EE36}" type="slidenum">
              <a:rPr lang="en-US" sz="1200">
                <a:latin typeface="Calibri" charset="0"/>
              </a:rPr>
              <a:pPr algn="r" eaLnBrk="1" hangingPunct="1"/>
              <a:t>21</a:t>
            </a:fld>
            <a:endParaRPr lang="en-US" sz="1200">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396A8D9B-491B-B24B-B90D-6D4DF5C03449}" type="slidenum">
              <a:rPr lang="en-US"/>
              <a:pPr>
                <a:defRPr/>
              </a:pPr>
              <a:t>44</a:t>
            </a:fld>
            <a:endParaRPr lang="en-US"/>
          </a:p>
        </p:txBody>
      </p:sp>
      <p:sp>
        <p:nvSpPr>
          <p:cNvPr id="22530"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22531" name="Notes Placeholder 2"/>
          <p:cNvSpPr>
            <a:spLocks noGrp="1"/>
          </p:cNvSpPr>
          <p:nvPr>
            <p:ph type="body" idx="1"/>
          </p:nvPr>
        </p:nvSpPr>
        <p:spPr/>
        <p:txBody>
          <a:bodyPr/>
          <a:lstStyle/>
          <a:p>
            <a:pPr eaLnBrk="1" hangingPunct="1">
              <a:spcBef>
                <a:spcPct val="0"/>
              </a:spcBef>
              <a:defRPr/>
            </a:pPr>
            <a:endParaRPr lang="en-US" smtClean="0"/>
          </a:p>
        </p:txBody>
      </p:sp>
      <p:sp>
        <p:nvSpPr>
          <p:cNvPr id="553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pPr algn="r" eaLnBrk="1" hangingPunct="1"/>
            <a:fld id="{D9C76C78-56FB-4848-A6B2-0C2C449C7B4C}" type="slidenum">
              <a:rPr lang="en-US" sz="1200">
                <a:latin typeface="Calibri" charset="0"/>
              </a:rPr>
              <a:pPr algn="r" eaLnBrk="1" hangingPunct="1"/>
              <a:t>44</a:t>
            </a:fld>
            <a:endParaRPr lang="en-US" sz="120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52897AEA-EF74-884F-9D51-104A3FA12355}" type="slidenum">
              <a:rPr lang="en-US"/>
              <a:pPr>
                <a:defRPr/>
              </a:pPr>
              <a:t>45</a:t>
            </a:fld>
            <a:endParaRPr lang="en-US"/>
          </a:p>
        </p:txBody>
      </p:sp>
      <p:sp>
        <p:nvSpPr>
          <p:cNvPr id="30722"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30723" name="Notes Placeholder 2"/>
          <p:cNvSpPr>
            <a:spLocks noGrp="1"/>
          </p:cNvSpPr>
          <p:nvPr>
            <p:ph type="body" idx="1"/>
          </p:nvPr>
        </p:nvSpPr>
        <p:spPr/>
        <p:txBody>
          <a:bodyPr/>
          <a:lstStyle/>
          <a:p>
            <a:pPr eaLnBrk="1" hangingPunct="1">
              <a:spcBef>
                <a:spcPct val="0"/>
              </a:spcBef>
              <a:defRPr/>
            </a:pPr>
            <a:endParaRPr lang="en-US" smtClean="0"/>
          </a:p>
        </p:txBody>
      </p:sp>
      <p:sp>
        <p:nvSpPr>
          <p:cNvPr id="655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pPr algn="r" eaLnBrk="1" hangingPunct="1"/>
            <a:fld id="{D651DC82-1938-4A4E-9999-AB0368AE6588}" type="slidenum">
              <a:rPr lang="en-US" sz="1200">
                <a:latin typeface="Calibri" charset="0"/>
              </a:rPr>
              <a:pPr algn="r" eaLnBrk="1" hangingPunct="1"/>
              <a:t>45</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EB5ECD5-515E-4817-8A06-1D2ED2C83850}" type="datetime4">
              <a:rPr lang="en-US" smtClean="0"/>
              <a:pPr/>
              <a:t>April 15,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8288" y="180975"/>
            <a:ext cx="8685212" cy="5365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92088" y="2247900"/>
            <a:ext cx="4318000" cy="2698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2488" y="2247900"/>
            <a:ext cx="4318000" cy="2698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50728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68288" y="180975"/>
            <a:ext cx="8685212" cy="5365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92088" y="2247900"/>
            <a:ext cx="4318000" cy="2698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62488" y="2247900"/>
            <a:ext cx="4318000" cy="2698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6225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D22427-B1DD-49E6-9F05-DE0F1467D7DC}" type="datetime4">
              <a:rPr lang="en-US" smtClean="0"/>
              <a:pPr/>
              <a:t>April 15,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2F68ABE-72A7-304F-ACEC-FB0B1857A0DB}" type="datetimeFigureOut">
              <a:rPr lang="en-US" smtClean="0"/>
              <a:t>4/15/13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2F68ABE-72A7-304F-ACEC-FB0B1857A0DB}" type="datetimeFigureOut">
              <a:rPr lang="en-US" smtClean="0"/>
              <a:t>4/15/13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2F68ABE-72A7-304F-ACEC-FB0B1857A0DB}" type="datetimeFigureOut">
              <a:rPr lang="en-US" smtClean="0"/>
              <a:t>4/15/13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F68ABE-72A7-304F-ACEC-FB0B1857A0DB}" type="datetimeFigureOut">
              <a:rPr lang="en-US" smtClean="0"/>
              <a:t>4/15/13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6"/>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72F68ABE-72A7-304F-ACEC-FB0B1857A0DB}" type="datetimeFigureOut">
              <a:rPr lang="en-US" smtClean="0"/>
              <a:t>4/15/13</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D5F52CA6-8F20-E547-B1BA-51291ACD7B0A}"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7"/>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7"/>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7"/>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7"/>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7"/>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7"/>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7"/>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7"/>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7"/>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ucnredlist.or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video.pbs.org/video/1117923308/"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opdocumentaryfilms.com/last-rhino/" TargetMode="External"/><Relationship Id="rId3" Type="http://schemas.openxmlformats.org/officeDocument/2006/relationships/hyperlink" Target="http://topdocumentaryfilms.com/extinctions/"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5.xml.rels><?xml version="1.0" encoding="UTF-8" standalone="yes"?>
<Relationships xmlns="http://schemas.openxmlformats.org/package/2006/relationships"><Relationship Id="rId3" Type="http://schemas.openxmlformats.org/officeDocument/2006/relationships/hyperlink" Target="http://www.youtube.com/watch?v=YqUdcW_uNMo" TargetMode="External"/><Relationship Id="rId4" Type="http://schemas.openxmlformats.org/officeDocument/2006/relationships/image" Target="../media/image24.jpe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67.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Article</a:t>
            </a:r>
            <a:endParaRPr lang="en-US" dirty="0"/>
          </a:p>
        </p:txBody>
      </p:sp>
      <p:sp>
        <p:nvSpPr>
          <p:cNvPr id="3" name="Content Placeholder 2"/>
          <p:cNvSpPr>
            <a:spLocks noGrp="1"/>
          </p:cNvSpPr>
          <p:nvPr>
            <p:ph idx="1"/>
          </p:nvPr>
        </p:nvSpPr>
        <p:spPr/>
        <p:txBody>
          <a:bodyPr/>
          <a:lstStyle/>
          <a:p>
            <a:r>
              <a:rPr lang="en-US" dirty="0" smtClean="0"/>
              <a:t>The Lazarus Bug</a:t>
            </a:r>
          </a:p>
          <a:p>
            <a:pPr lvl="1"/>
            <a:r>
              <a:rPr lang="en-US" dirty="0" smtClean="0"/>
              <a:t>From The Week…about an insect thought to be extinct </a:t>
            </a:r>
            <a:r>
              <a:rPr lang="en-US" smtClean="0"/>
              <a:t>that wasn’t.</a:t>
            </a:r>
            <a:endParaRPr lang="en-US" dirty="0"/>
          </a:p>
        </p:txBody>
      </p:sp>
    </p:spTree>
    <p:extLst>
      <p:ext uri="{BB962C8B-B14F-4D97-AF65-F5344CB8AC3E}">
        <p14:creationId xmlns:p14="http://schemas.microsoft.com/office/powerpoint/2010/main" val="258446609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0" y="107577"/>
            <a:ext cx="8361363" cy="908423"/>
          </a:xfrm>
        </p:spPr>
        <p:txBody>
          <a:bodyPr/>
          <a:lstStyle/>
          <a:p>
            <a:pPr eaLnBrk="1" hangingPunct="1">
              <a:defRPr/>
            </a:pPr>
            <a:r>
              <a:rPr lang="en-US" sz="3300" dirty="0" smtClean="0">
                <a:cs typeface="+mj-cs"/>
              </a:rPr>
              <a:t>Biodiversity is unevenly distributed</a:t>
            </a:r>
          </a:p>
        </p:txBody>
      </p:sp>
      <p:sp>
        <p:nvSpPr>
          <p:cNvPr id="62467" name="Rectangle 3"/>
          <p:cNvSpPr>
            <a:spLocks noGrp="1" noChangeArrowheads="1"/>
          </p:cNvSpPr>
          <p:nvPr>
            <p:ph type="body" idx="1"/>
          </p:nvPr>
        </p:nvSpPr>
        <p:spPr>
          <a:xfrm>
            <a:off x="0" y="1143000"/>
            <a:ext cx="4495800" cy="3159125"/>
          </a:xfrm>
        </p:spPr>
        <p:txBody>
          <a:bodyPr/>
          <a:lstStyle/>
          <a:p>
            <a:pPr eaLnBrk="1" hangingPunct="1">
              <a:defRPr/>
            </a:pPr>
            <a:r>
              <a:rPr lang="en-US" dirty="0" smtClean="0">
                <a:cs typeface="+mn-cs"/>
              </a:rPr>
              <a:t>Living things are distributed unevenly across Earth</a:t>
            </a:r>
          </a:p>
          <a:p>
            <a:pPr eaLnBrk="1" hangingPunct="1">
              <a:defRPr/>
            </a:pPr>
            <a:r>
              <a:rPr lang="en-US" b="1" dirty="0" smtClean="0">
                <a:cs typeface="+mn-cs"/>
              </a:rPr>
              <a:t>Latitudinal gradient</a:t>
            </a:r>
            <a:r>
              <a:rPr lang="en-US" dirty="0" smtClean="0">
                <a:cs typeface="+mn-cs"/>
              </a:rPr>
              <a:t> = </a:t>
            </a:r>
          </a:p>
          <a:p>
            <a:pPr lvl="1" eaLnBrk="1" hangingPunct="1">
              <a:defRPr/>
            </a:pPr>
            <a:r>
              <a:rPr lang="en-US" dirty="0" smtClean="0">
                <a:cs typeface="+mn-cs"/>
              </a:rPr>
              <a:t>species richness increases towards the equator</a:t>
            </a:r>
          </a:p>
        </p:txBody>
      </p:sp>
      <p:pic>
        <p:nvPicPr>
          <p:cNvPr id="17411" name="Picture 5" descr="11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304925"/>
            <a:ext cx="426720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Text Box 6"/>
          <p:cNvSpPr txBox="1">
            <a:spLocks noChangeArrowheads="1"/>
          </p:cNvSpPr>
          <p:nvPr/>
        </p:nvSpPr>
        <p:spPr bwMode="auto">
          <a:xfrm>
            <a:off x="609600" y="4876800"/>
            <a:ext cx="4191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dirty="0"/>
              <a:t>Canada has 30 - 100 species of breeding birds, while Costa Rica has more than 600 species</a:t>
            </a:r>
          </a:p>
        </p:txBody>
      </p:sp>
      <p:sp>
        <p:nvSpPr>
          <p:cNvPr id="2" name="Rectangle 1"/>
          <p:cNvSpPr/>
          <p:nvPr/>
        </p:nvSpPr>
        <p:spPr>
          <a:xfrm>
            <a:off x="880533" y="2709333"/>
            <a:ext cx="3234267" cy="7620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9967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dissolve">
                                      <p:cBhvr>
                                        <p:cTn id="7" dur="500"/>
                                        <p:tgtEl>
                                          <p:spTgt spid="624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2467">
                                            <p:txEl>
                                              <p:pRg st="1" end="1"/>
                                            </p:txEl>
                                          </p:spTgt>
                                        </p:tgtEl>
                                        <p:attrNameLst>
                                          <p:attrName>style.visibility</p:attrName>
                                        </p:attrNameLst>
                                      </p:cBhvr>
                                      <p:to>
                                        <p:strVal val="visible"/>
                                      </p:to>
                                    </p:set>
                                    <p:animEffect transition="in" filter="dissolve">
                                      <p:cBhvr>
                                        <p:cTn id="12" dur="500"/>
                                        <p:tgtEl>
                                          <p:spTgt spid="624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2467">
                                            <p:txEl>
                                              <p:pRg st="2" end="2"/>
                                            </p:txEl>
                                          </p:spTgt>
                                        </p:tgtEl>
                                        <p:attrNameLst>
                                          <p:attrName>style.visibility</p:attrName>
                                        </p:attrNameLst>
                                      </p:cBhvr>
                                      <p:to>
                                        <p:strVal val="visible"/>
                                      </p:to>
                                    </p:set>
                                    <p:animEffect transition="in" filter="dissolve">
                                      <p:cBhvr>
                                        <p:cTn id="17" dur="500"/>
                                        <p:tgtEl>
                                          <p:spTgt spid="624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11_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050" y="3352800"/>
            <a:ext cx="6457950" cy="337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title"/>
          </p:nvPr>
        </p:nvSpPr>
        <p:spPr>
          <a:xfrm>
            <a:off x="380999" y="0"/>
            <a:ext cx="8983133" cy="536575"/>
          </a:xfrm>
        </p:spPr>
        <p:txBody>
          <a:bodyPr/>
          <a:lstStyle/>
          <a:p>
            <a:pPr eaLnBrk="1" hangingPunct="1">
              <a:defRPr/>
            </a:pPr>
            <a:r>
              <a:rPr lang="en-US" sz="3300" dirty="0" smtClean="0">
                <a:cs typeface="+mj-cs"/>
              </a:rPr>
              <a:t>Latitudinal gradient has many causes</a:t>
            </a:r>
          </a:p>
        </p:txBody>
      </p:sp>
      <p:sp>
        <p:nvSpPr>
          <p:cNvPr id="47107" name="Rectangle 3"/>
          <p:cNvSpPr>
            <a:spLocks noGrp="1" noChangeArrowheads="1"/>
          </p:cNvSpPr>
          <p:nvPr>
            <p:ph type="body" idx="1"/>
          </p:nvPr>
        </p:nvSpPr>
        <p:spPr>
          <a:xfrm>
            <a:off x="139700" y="649288"/>
            <a:ext cx="8458200" cy="2647950"/>
          </a:xfrm>
        </p:spPr>
        <p:txBody>
          <a:bodyPr>
            <a:normAutofit fontScale="92500" lnSpcReduction="10000"/>
          </a:bodyPr>
          <a:lstStyle/>
          <a:p>
            <a:pPr eaLnBrk="1" hangingPunct="1">
              <a:defRPr/>
            </a:pPr>
            <a:r>
              <a:rPr lang="en-US" sz="2400" dirty="0" smtClean="0">
                <a:cs typeface="+mn-cs"/>
              </a:rPr>
              <a:t>Climate stability, high plant productivity, and no glaciation</a:t>
            </a:r>
          </a:p>
          <a:p>
            <a:pPr eaLnBrk="1" hangingPunct="1">
              <a:defRPr/>
            </a:pPr>
            <a:r>
              <a:rPr lang="en-US" sz="2400" dirty="0" smtClean="0">
                <a:cs typeface="+mn-cs"/>
              </a:rPr>
              <a:t>Tropical biomes support more species and show more species evenness</a:t>
            </a:r>
          </a:p>
          <a:p>
            <a:pPr lvl="1" eaLnBrk="1" hangingPunct="1">
              <a:defRPr/>
            </a:pPr>
            <a:r>
              <a:rPr lang="en-US" sz="2400" dirty="0" smtClean="0"/>
              <a:t>Diverse habitats increase species diversity</a:t>
            </a:r>
          </a:p>
          <a:p>
            <a:pPr eaLnBrk="1" hangingPunct="1">
              <a:defRPr/>
            </a:pPr>
            <a:r>
              <a:rPr lang="en-US" sz="2400" dirty="0" smtClean="0">
                <a:cs typeface="+mn-cs"/>
              </a:rPr>
              <a:t>Human disturbance can increase habitat diversity</a:t>
            </a:r>
          </a:p>
          <a:p>
            <a:pPr lvl="1" eaLnBrk="1" hangingPunct="1">
              <a:defRPr/>
            </a:pPr>
            <a:r>
              <a:rPr lang="en-US" sz="2400" dirty="0" smtClean="0"/>
              <a:t>But only at the local level</a:t>
            </a:r>
          </a:p>
        </p:txBody>
      </p:sp>
    </p:spTree>
    <p:extLst>
      <p:ext uri="{BB962C8B-B14F-4D97-AF65-F5344CB8AC3E}">
        <p14:creationId xmlns:p14="http://schemas.microsoft.com/office/powerpoint/2010/main" val="1443475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p:tgtEl>
                                          <p:spTgt spid="47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12" dur="500"/>
                                        <p:tgtEl>
                                          <p:spTgt spid="47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blinds(horizontal)">
                                      <p:cBhvr>
                                        <p:cTn id="17" dur="500"/>
                                        <p:tgtEl>
                                          <p:spTgt spid="47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blinds(horizontal)">
                                      <p:cBhvr>
                                        <p:cTn id="22" dur="500"/>
                                        <p:tgtEl>
                                          <p:spTgt spid="471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7107">
                                            <p:txEl>
                                              <p:pRg st="4" end="4"/>
                                            </p:txEl>
                                          </p:spTgt>
                                        </p:tgtEl>
                                        <p:attrNameLst>
                                          <p:attrName>style.visibility</p:attrName>
                                        </p:attrNameLst>
                                      </p:cBhvr>
                                      <p:to>
                                        <p:strVal val="visible"/>
                                      </p:to>
                                    </p:set>
                                    <p:animEffect transition="in" filter="blinds(horizontal)">
                                      <p:cBhvr>
                                        <p:cTn id="27" dur="500"/>
                                        <p:tgtEl>
                                          <p:spTgt spid="471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07577"/>
            <a:ext cx="9066214" cy="789890"/>
          </a:xfrm>
        </p:spPr>
        <p:txBody>
          <a:bodyPr/>
          <a:lstStyle/>
          <a:p>
            <a:pPr eaLnBrk="1" hangingPunct="1">
              <a:defRPr/>
            </a:pPr>
            <a:r>
              <a:rPr lang="en-US" sz="3500" dirty="0" smtClean="0">
                <a:cs typeface="+mj-cs"/>
              </a:rPr>
              <a:t>Latitudinal gradient has many causes</a:t>
            </a:r>
          </a:p>
        </p:txBody>
      </p:sp>
      <p:sp>
        <p:nvSpPr>
          <p:cNvPr id="3" name="Content Placeholder 2"/>
          <p:cNvSpPr>
            <a:spLocks noGrp="1"/>
          </p:cNvSpPr>
          <p:nvPr>
            <p:ph idx="1"/>
          </p:nvPr>
        </p:nvSpPr>
        <p:spPr/>
        <p:txBody>
          <a:bodyPr/>
          <a:lstStyle/>
          <a:p>
            <a:pPr eaLnBrk="1" hangingPunct="1">
              <a:defRPr/>
            </a:pPr>
            <a:endParaRPr lang="en-US" smtClean="0">
              <a:cs typeface="+mn-cs"/>
            </a:endParaRPr>
          </a:p>
        </p:txBody>
      </p:sp>
      <p:pic>
        <p:nvPicPr>
          <p:cNvPr id="19459" name="Picture 5" descr="11_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85333"/>
            <a:ext cx="9142413" cy="567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351819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3/28 </a:t>
            </a:r>
            <a:r>
              <a:rPr lang="en-US" dirty="0" err="1" smtClean="0"/>
              <a:t>aTB</a:t>
            </a:r>
            <a:endParaRPr lang="en-US" dirty="0"/>
          </a:p>
        </p:txBody>
      </p:sp>
      <p:sp>
        <p:nvSpPr>
          <p:cNvPr id="3" name="Content Placeholder 2"/>
          <p:cNvSpPr>
            <a:spLocks noGrp="1"/>
          </p:cNvSpPr>
          <p:nvPr>
            <p:ph idx="1"/>
          </p:nvPr>
        </p:nvSpPr>
        <p:spPr/>
        <p:txBody>
          <a:bodyPr/>
          <a:lstStyle/>
          <a:p>
            <a:r>
              <a:rPr lang="en-US" dirty="0" smtClean="0"/>
              <a:t>What is extirpation?</a:t>
            </a:r>
          </a:p>
          <a:p>
            <a:r>
              <a:rPr lang="en-US" dirty="0" smtClean="0"/>
              <a:t>Today:</a:t>
            </a:r>
          </a:p>
          <a:p>
            <a:pPr lvl="1"/>
            <a:r>
              <a:rPr lang="en-US" dirty="0" smtClean="0"/>
              <a:t>Continue with extinction</a:t>
            </a:r>
          </a:p>
          <a:p>
            <a:pPr lvl="1"/>
            <a:r>
              <a:rPr lang="en-US" dirty="0" smtClean="0"/>
              <a:t>Turn in your labs</a:t>
            </a:r>
            <a:endParaRPr lang="en-US" dirty="0"/>
          </a:p>
        </p:txBody>
      </p:sp>
    </p:spTree>
    <p:extLst>
      <p:ext uri="{BB962C8B-B14F-4D97-AF65-F5344CB8AC3E}">
        <p14:creationId xmlns:p14="http://schemas.microsoft.com/office/powerpoint/2010/main" val="61972196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304800"/>
            <a:ext cx="7924800" cy="1073150"/>
          </a:xfrm>
        </p:spPr>
        <p:txBody>
          <a:bodyPr/>
          <a:lstStyle/>
          <a:p>
            <a:pPr eaLnBrk="1" hangingPunct="1">
              <a:defRPr/>
            </a:pPr>
            <a:r>
              <a:rPr lang="en-US" sz="3500" dirty="0" smtClean="0">
                <a:cs typeface="+mj-cs"/>
              </a:rPr>
              <a:t>Biodiversity losses and species extinction</a:t>
            </a:r>
          </a:p>
        </p:txBody>
      </p:sp>
      <p:sp>
        <p:nvSpPr>
          <p:cNvPr id="48131" name="Rectangle 3"/>
          <p:cNvSpPr>
            <a:spLocks noGrp="1" noChangeArrowheads="1"/>
          </p:cNvSpPr>
          <p:nvPr>
            <p:ph type="body" idx="1"/>
          </p:nvPr>
        </p:nvSpPr>
        <p:spPr>
          <a:xfrm>
            <a:off x="192088" y="1846263"/>
            <a:ext cx="8788400" cy="3502025"/>
          </a:xfrm>
        </p:spPr>
        <p:txBody>
          <a:bodyPr/>
          <a:lstStyle/>
          <a:p>
            <a:pPr eaLnBrk="1" hangingPunct="1">
              <a:defRPr/>
            </a:pPr>
            <a:r>
              <a:rPr lang="en-US" b="1" u="sng" dirty="0" smtClean="0">
                <a:cs typeface="+mn-cs"/>
              </a:rPr>
              <a:t>Extinction</a:t>
            </a:r>
            <a:r>
              <a:rPr lang="en-US" dirty="0" smtClean="0">
                <a:cs typeface="+mn-cs"/>
              </a:rPr>
              <a:t> = </a:t>
            </a:r>
          </a:p>
          <a:p>
            <a:pPr lvl="1" eaLnBrk="1" hangingPunct="1">
              <a:defRPr/>
            </a:pPr>
            <a:r>
              <a:rPr lang="en-US" dirty="0" smtClean="0"/>
              <a:t>occurs when the last member of a species dies and the species ceases to exist</a:t>
            </a:r>
          </a:p>
          <a:p>
            <a:pPr eaLnBrk="1" hangingPunct="1">
              <a:defRPr/>
            </a:pPr>
            <a:r>
              <a:rPr lang="en-US" b="1" u="sng" dirty="0" smtClean="0">
                <a:cs typeface="+mn-cs"/>
              </a:rPr>
              <a:t>Extirpation</a:t>
            </a:r>
            <a:r>
              <a:rPr lang="en-US" u="sng" dirty="0" smtClean="0">
                <a:cs typeface="+mn-cs"/>
              </a:rPr>
              <a:t> </a:t>
            </a:r>
            <a:r>
              <a:rPr lang="en-US" dirty="0" smtClean="0">
                <a:cs typeface="+mn-cs"/>
              </a:rPr>
              <a:t>=</a:t>
            </a:r>
          </a:p>
          <a:p>
            <a:pPr lvl="1" eaLnBrk="1" hangingPunct="1">
              <a:defRPr/>
            </a:pPr>
            <a:r>
              <a:rPr lang="en-US" dirty="0" smtClean="0"/>
              <a:t> the disappearance of a particular population from a given area, but not the entire species globally</a:t>
            </a:r>
          </a:p>
          <a:p>
            <a:pPr lvl="1" eaLnBrk="1" hangingPunct="1">
              <a:defRPr/>
            </a:pPr>
            <a:r>
              <a:rPr lang="en-US" dirty="0" smtClean="0"/>
              <a:t>Can lead to extinction</a:t>
            </a:r>
          </a:p>
        </p:txBody>
      </p:sp>
      <p:sp>
        <p:nvSpPr>
          <p:cNvPr id="4" name="Rectangle 3"/>
          <p:cNvSpPr/>
          <p:nvPr/>
        </p:nvSpPr>
        <p:spPr>
          <a:xfrm>
            <a:off x="1032933" y="3657600"/>
            <a:ext cx="7704667" cy="7620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0981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1">
                                            <p:txEl>
                                              <p:pRg st="1" end="1"/>
                                            </p:txEl>
                                          </p:spTgt>
                                        </p:tgtEl>
                                        <p:attrNameLst>
                                          <p:attrName>style.visibility</p:attrName>
                                        </p:attrNameLst>
                                      </p:cBhvr>
                                      <p:to>
                                        <p:strVal val="visible"/>
                                      </p:to>
                                    </p:set>
                                    <p:anim calcmode="lin" valueType="num">
                                      <p:cBhvr additive="base">
                                        <p:cTn id="13"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1">
                                            <p:txEl>
                                              <p:pRg st="2" end="2"/>
                                            </p:txEl>
                                          </p:spTgt>
                                        </p:tgtEl>
                                        <p:attrNameLst>
                                          <p:attrName>style.visibility</p:attrName>
                                        </p:attrNameLst>
                                      </p:cBhvr>
                                      <p:to>
                                        <p:strVal val="visible"/>
                                      </p:to>
                                    </p:set>
                                    <p:anim calcmode="lin" valueType="num">
                                      <p:cBhvr additive="base">
                                        <p:cTn id="19"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131">
                                            <p:txEl>
                                              <p:pRg st="3" end="3"/>
                                            </p:txEl>
                                          </p:spTgt>
                                        </p:tgtEl>
                                        <p:attrNameLst>
                                          <p:attrName>style.visibility</p:attrName>
                                        </p:attrNameLst>
                                      </p:cBhvr>
                                      <p:to>
                                        <p:strVal val="visible"/>
                                      </p:to>
                                    </p:set>
                                    <p:anim calcmode="lin" valueType="num">
                                      <p:cBhvr additive="base">
                                        <p:cTn id="25"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131">
                                            <p:txEl>
                                              <p:pRg st="4" end="4"/>
                                            </p:txEl>
                                          </p:spTgt>
                                        </p:tgtEl>
                                        <p:attrNameLst>
                                          <p:attrName>style.visibility</p:attrName>
                                        </p:attrNameLst>
                                      </p:cBhvr>
                                      <p:to>
                                        <p:strVal val="visible"/>
                                      </p:to>
                                    </p:set>
                                    <p:anim calcmode="lin" valueType="num">
                                      <p:cBhvr additive="base">
                                        <p:cTn id="31" dur="500" fill="hold"/>
                                        <p:tgtEl>
                                          <p:spTgt spid="4813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81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55133" y="304800"/>
            <a:ext cx="7772400" cy="536575"/>
          </a:xfrm>
        </p:spPr>
        <p:txBody>
          <a:bodyPr/>
          <a:lstStyle/>
          <a:p>
            <a:pPr eaLnBrk="1" hangingPunct="1">
              <a:defRPr/>
            </a:pPr>
            <a:r>
              <a:rPr lang="en-US" sz="3500" dirty="0" smtClean="0">
                <a:cs typeface="+mj-cs"/>
              </a:rPr>
              <a:t>Extinction is a natural process</a:t>
            </a:r>
          </a:p>
        </p:txBody>
      </p:sp>
      <p:sp>
        <p:nvSpPr>
          <p:cNvPr id="49155" name="Rectangle 3"/>
          <p:cNvSpPr>
            <a:spLocks noGrp="1" noChangeArrowheads="1"/>
          </p:cNvSpPr>
          <p:nvPr>
            <p:ph type="body" idx="1"/>
          </p:nvPr>
        </p:nvSpPr>
        <p:spPr>
          <a:xfrm>
            <a:off x="457200" y="1214438"/>
            <a:ext cx="8458200" cy="5572125"/>
          </a:xfrm>
        </p:spPr>
        <p:txBody>
          <a:bodyPr>
            <a:normAutofit/>
          </a:bodyPr>
          <a:lstStyle/>
          <a:p>
            <a:pPr eaLnBrk="1" hangingPunct="1">
              <a:defRPr/>
            </a:pPr>
            <a:r>
              <a:rPr lang="en-US" sz="2800" dirty="0" smtClean="0"/>
              <a:t>What % of species ever to live are extinct?</a:t>
            </a:r>
          </a:p>
          <a:p>
            <a:pPr lvl="1" eaLnBrk="1" hangingPunct="1">
              <a:defRPr/>
            </a:pPr>
            <a:r>
              <a:rPr lang="en-US" sz="2800" dirty="0" smtClean="0"/>
              <a:t>Paleontologists estimate 90-99%</a:t>
            </a:r>
          </a:p>
          <a:p>
            <a:pPr eaLnBrk="1" hangingPunct="1">
              <a:defRPr/>
            </a:pPr>
            <a:r>
              <a:rPr lang="en-US" sz="2800" u="sng" dirty="0" smtClean="0"/>
              <a:t>Background rate of extinction </a:t>
            </a:r>
            <a:r>
              <a:rPr lang="en-US" sz="2800" dirty="0" smtClean="0"/>
              <a:t>= </a:t>
            </a:r>
          </a:p>
          <a:p>
            <a:pPr lvl="1" eaLnBrk="1" hangingPunct="1">
              <a:defRPr/>
            </a:pPr>
            <a:r>
              <a:rPr lang="en-US" sz="2800" dirty="0" smtClean="0"/>
              <a:t>natural extinctions for a variety of reasons</a:t>
            </a:r>
          </a:p>
          <a:p>
            <a:pPr lvl="2" eaLnBrk="1" hangingPunct="1">
              <a:defRPr/>
            </a:pPr>
            <a:r>
              <a:rPr lang="en-US" sz="2800" dirty="0" smtClean="0"/>
              <a:t>1 extinction per 1 to 10 million species for mammals and marine species</a:t>
            </a:r>
          </a:p>
          <a:p>
            <a:pPr lvl="2" eaLnBrk="1" hangingPunct="1">
              <a:defRPr/>
            </a:pPr>
            <a:r>
              <a:rPr lang="en-US" sz="2800" dirty="0" smtClean="0"/>
              <a:t>1 species out of 1,000 mammal and marine species would go extinct every 1,000 to 10,000 years</a:t>
            </a:r>
          </a:p>
          <a:p>
            <a:pPr eaLnBrk="1" hangingPunct="1">
              <a:defRPr/>
            </a:pPr>
            <a:endParaRPr lang="en-US" dirty="0" smtClean="0">
              <a:cs typeface="+mn-cs"/>
            </a:endParaRPr>
          </a:p>
          <a:p>
            <a:pPr eaLnBrk="1" hangingPunct="1">
              <a:defRPr/>
            </a:pPr>
            <a:endParaRPr lang="en-US" dirty="0" smtClean="0">
              <a:cs typeface="+mn-cs"/>
            </a:endParaRPr>
          </a:p>
        </p:txBody>
      </p:sp>
      <p:sp>
        <p:nvSpPr>
          <p:cNvPr id="5" name="Rectangle 4"/>
          <p:cNvSpPr>
            <a:spLocks noChangeArrowheads="1"/>
          </p:cNvSpPr>
          <p:nvPr/>
        </p:nvSpPr>
        <p:spPr bwMode="auto">
          <a:xfrm>
            <a:off x="685800" y="1701797"/>
            <a:ext cx="7467600" cy="635000"/>
          </a:xfrm>
          <a:prstGeom prst="rect">
            <a:avLst/>
          </a:prstGeom>
          <a:solidFill>
            <a:schemeClr val="tx1"/>
          </a:solidFill>
          <a:ln w="9525">
            <a:solidFill>
              <a:schemeClr val="tx1"/>
            </a:solidFill>
            <a:round/>
            <a:headEnd/>
            <a:tailEnd/>
          </a:ln>
        </p:spPr>
        <p:txBody>
          <a:bodyPr/>
          <a:lstStyle/>
          <a:p>
            <a:endParaRPr lang="en-US" sz="2400">
              <a:solidFill>
                <a:srgbClr val="000000"/>
              </a:solidFill>
            </a:endParaRPr>
          </a:p>
        </p:txBody>
      </p:sp>
    </p:spTree>
    <p:extLst>
      <p:ext uri="{BB962C8B-B14F-4D97-AF65-F5344CB8AC3E}">
        <p14:creationId xmlns:p14="http://schemas.microsoft.com/office/powerpoint/2010/main" val="2670766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xit" presetSubtype="10" fill="hold" grpId="0" nodeType="clickEffect">
                                  <p:stCondLst>
                                    <p:cond delay="0"/>
                                  </p:stCondLst>
                                  <p:childTnLst>
                                    <p:animEffect transition="out" filter="blinds(horizontal)">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49155">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49155">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52400" y="12699"/>
            <a:ext cx="8864600" cy="949325"/>
          </a:xfrm>
        </p:spPr>
        <p:txBody>
          <a:bodyPr/>
          <a:lstStyle/>
          <a:p>
            <a:pPr eaLnBrk="1" hangingPunct="1">
              <a:defRPr/>
            </a:pPr>
            <a:r>
              <a:rPr lang="en-US" sz="3500" dirty="0" smtClean="0">
                <a:cs typeface="+mj-cs"/>
              </a:rPr>
              <a:t>Earth has experienced five mass extinctions</a:t>
            </a:r>
          </a:p>
        </p:txBody>
      </p:sp>
      <p:sp>
        <p:nvSpPr>
          <p:cNvPr id="63491" name="Rectangle 3"/>
          <p:cNvSpPr>
            <a:spLocks noGrp="1" noChangeArrowheads="1"/>
          </p:cNvSpPr>
          <p:nvPr>
            <p:ph type="body" idx="1"/>
          </p:nvPr>
        </p:nvSpPr>
        <p:spPr>
          <a:xfrm>
            <a:off x="304800" y="962025"/>
            <a:ext cx="8153400" cy="1552576"/>
          </a:xfrm>
        </p:spPr>
        <p:txBody>
          <a:bodyPr>
            <a:normAutofit fontScale="92500" lnSpcReduction="10000"/>
          </a:bodyPr>
          <a:lstStyle/>
          <a:p>
            <a:pPr eaLnBrk="1" hangingPunct="1">
              <a:defRPr/>
            </a:pPr>
            <a:r>
              <a:rPr lang="en-US" sz="2400" dirty="0" smtClean="0">
                <a:cs typeface="+mn-cs"/>
              </a:rPr>
              <a:t>In the past 440 million years, mass extinctions have eliminated at least 50% of all species</a:t>
            </a:r>
          </a:p>
          <a:p>
            <a:pPr eaLnBrk="1" hangingPunct="1">
              <a:defRPr/>
            </a:pPr>
            <a:r>
              <a:rPr lang="en-US" sz="2400" dirty="0" smtClean="0">
                <a:cs typeface="+mn-cs"/>
              </a:rPr>
              <a:t>After every mass extinction the biodiversity returned to or exceeded its original state</a:t>
            </a:r>
          </a:p>
        </p:txBody>
      </p:sp>
      <p:pic>
        <p:nvPicPr>
          <p:cNvPr id="22531" name="Picture 5" descr="11_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3" y="2514600"/>
            <a:ext cx="6765925"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1"/>
          <p:cNvSpPr txBox="1">
            <a:spLocks noChangeArrowheads="1"/>
          </p:cNvSpPr>
          <p:nvPr/>
        </p:nvSpPr>
        <p:spPr bwMode="auto">
          <a:xfrm>
            <a:off x="7315200" y="3101975"/>
            <a:ext cx="192279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r>
              <a:rPr lang="en-US" sz="2000" dirty="0"/>
              <a:t>Asteroid?</a:t>
            </a:r>
          </a:p>
          <a:p>
            <a:r>
              <a:rPr lang="en-US" sz="2000" dirty="0"/>
              <a:t>End of </a:t>
            </a:r>
            <a:r>
              <a:rPr lang="en-US" sz="2000" dirty="0" smtClean="0"/>
              <a:t>dinosaurs</a:t>
            </a:r>
          </a:p>
          <a:p>
            <a:r>
              <a:rPr lang="en-US" sz="2000" dirty="0" smtClean="0"/>
              <a:t>K-T extinction</a:t>
            </a:r>
            <a:endParaRPr lang="en-US" sz="2000" dirty="0"/>
          </a:p>
        </p:txBody>
      </p:sp>
      <p:sp>
        <p:nvSpPr>
          <p:cNvPr id="3" name="Right Arrow 2"/>
          <p:cNvSpPr/>
          <p:nvPr/>
        </p:nvSpPr>
        <p:spPr bwMode="auto">
          <a:xfrm rot="10460805">
            <a:off x="6796088" y="3527425"/>
            <a:ext cx="457200" cy="3048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2400">
              <a:solidFill>
                <a:srgbClr val="000000"/>
              </a:solidFill>
            </a:endParaRPr>
          </a:p>
        </p:txBody>
      </p:sp>
    </p:spTree>
    <p:extLst>
      <p:ext uri="{BB962C8B-B14F-4D97-AF65-F5344CB8AC3E}">
        <p14:creationId xmlns:p14="http://schemas.microsoft.com/office/powerpoint/2010/main" val="3849419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dissolve">
                                      <p:cBhvr>
                                        <p:cTn id="7" dur="500"/>
                                        <p:tgtEl>
                                          <p:spTgt spid="63491">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3491">
                                            <p:txEl>
                                              <p:pRg st="1" end="1"/>
                                            </p:txEl>
                                          </p:spTgt>
                                        </p:tgtEl>
                                        <p:attrNameLst>
                                          <p:attrName>style.visibility</p:attrName>
                                        </p:attrNameLst>
                                      </p:cBhvr>
                                      <p:to>
                                        <p:strVal val="visible"/>
                                      </p:to>
                                    </p:set>
                                    <p:animEffect transition="in" filter="dissolve">
                                      <p:cBhvr>
                                        <p:cTn id="10" dur="500"/>
                                        <p:tgtEl>
                                          <p:spTgt spid="634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4/9 </a:t>
            </a:r>
            <a:r>
              <a:rPr lang="en-US" dirty="0"/>
              <a:t>A</a:t>
            </a:r>
            <a:r>
              <a:rPr lang="en-US" dirty="0" smtClean="0"/>
              <a:t>TB</a:t>
            </a:r>
            <a:endParaRPr lang="en-US" dirty="0"/>
          </a:p>
        </p:txBody>
      </p:sp>
      <p:sp>
        <p:nvSpPr>
          <p:cNvPr id="3" name="Content Placeholder 2"/>
          <p:cNvSpPr>
            <a:spLocks noGrp="1"/>
          </p:cNvSpPr>
          <p:nvPr>
            <p:ph idx="1"/>
          </p:nvPr>
        </p:nvSpPr>
        <p:spPr/>
        <p:txBody>
          <a:bodyPr/>
          <a:lstStyle/>
          <a:p>
            <a:r>
              <a:rPr lang="en-US" dirty="0" smtClean="0"/>
              <a:t>What is the background rate of extinction?</a:t>
            </a:r>
          </a:p>
          <a:p>
            <a:r>
              <a:rPr lang="en-US" dirty="0" smtClean="0"/>
              <a:t>Today:</a:t>
            </a:r>
          </a:p>
          <a:p>
            <a:pPr lvl="1"/>
            <a:r>
              <a:rPr lang="en-US" dirty="0" smtClean="0"/>
              <a:t>Discuss biodiversity loss</a:t>
            </a:r>
          </a:p>
          <a:p>
            <a:pPr lvl="1"/>
            <a:endParaRPr lang="en-US" dirty="0" smtClean="0"/>
          </a:p>
          <a:p>
            <a:pPr lvl="1"/>
            <a:r>
              <a:rPr lang="en-US" dirty="0" smtClean="0"/>
              <a:t>Mini-chapter quest/test – Thursday? Friday?</a:t>
            </a:r>
            <a:r>
              <a:rPr lang="en-US" dirty="0"/>
              <a:t>	</a:t>
            </a:r>
            <a:endParaRPr lang="en-US" dirty="0" smtClean="0"/>
          </a:p>
          <a:p>
            <a:pPr lvl="2"/>
            <a:r>
              <a:rPr lang="en-US" dirty="0" smtClean="0"/>
              <a:t>(20 MC / 2 short answer</a:t>
            </a:r>
            <a:endParaRPr lang="en-US" dirty="0"/>
          </a:p>
        </p:txBody>
      </p:sp>
    </p:spTree>
    <p:extLst>
      <p:ext uri="{BB962C8B-B14F-4D97-AF65-F5344CB8AC3E}">
        <p14:creationId xmlns:p14="http://schemas.microsoft.com/office/powerpoint/2010/main" val="407525774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3338" y="76199"/>
            <a:ext cx="9110662" cy="904875"/>
          </a:xfrm>
        </p:spPr>
        <p:txBody>
          <a:bodyPr/>
          <a:lstStyle/>
          <a:p>
            <a:pPr eaLnBrk="1" hangingPunct="1">
              <a:defRPr/>
            </a:pPr>
            <a:r>
              <a:rPr lang="en-US" sz="3500" dirty="0" smtClean="0">
                <a:cs typeface="+mj-cs"/>
              </a:rPr>
              <a:t>Current extinction rates are higher than normal</a:t>
            </a:r>
          </a:p>
        </p:txBody>
      </p:sp>
      <p:sp>
        <p:nvSpPr>
          <p:cNvPr id="51203" name="Rectangle 3"/>
          <p:cNvSpPr>
            <a:spLocks noGrp="1" noChangeArrowheads="1"/>
          </p:cNvSpPr>
          <p:nvPr>
            <p:ph type="body" idx="1"/>
          </p:nvPr>
        </p:nvSpPr>
        <p:spPr>
          <a:xfrm>
            <a:off x="228600" y="981075"/>
            <a:ext cx="8788400" cy="5572125"/>
          </a:xfrm>
        </p:spPr>
        <p:txBody>
          <a:bodyPr/>
          <a:lstStyle/>
          <a:p>
            <a:pPr eaLnBrk="1" hangingPunct="1">
              <a:defRPr/>
            </a:pPr>
            <a:r>
              <a:rPr lang="en-US" b="1" u="sng" dirty="0" smtClean="0">
                <a:cs typeface="+mn-cs"/>
              </a:rPr>
              <a:t>The Red List</a:t>
            </a:r>
            <a:r>
              <a:rPr lang="en-US" u="sng" dirty="0" smtClean="0">
                <a:cs typeface="+mn-cs"/>
              </a:rPr>
              <a:t> </a:t>
            </a:r>
            <a:r>
              <a:rPr lang="en-US" dirty="0" smtClean="0">
                <a:cs typeface="+mn-cs"/>
              </a:rPr>
              <a:t>= </a:t>
            </a:r>
          </a:p>
          <a:p>
            <a:pPr lvl="1" eaLnBrk="1" hangingPunct="1">
              <a:defRPr/>
            </a:pPr>
            <a:r>
              <a:rPr lang="en-US" dirty="0" smtClean="0">
                <a:cs typeface="+mn-cs"/>
              </a:rPr>
              <a:t>an updated list of species facing high risks of extinctions</a:t>
            </a:r>
          </a:p>
          <a:p>
            <a:pPr lvl="2" eaLnBrk="1" hangingPunct="1">
              <a:defRPr/>
            </a:pPr>
            <a:r>
              <a:rPr lang="en-US" dirty="0" smtClean="0"/>
              <a:t>23% of mammal species </a:t>
            </a:r>
          </a:p>
          <a:p>
            <a:pPr lvl="2" eaLnBrk="1" hangingPunct="1">
              <a:defRPr/>
            </a:pPr>
            <a:r>
              <a:rPr lang="en-US" dirty="0" smtClean="0"/>
              <a:t>12% of bird species</a:t>
            </a:r>
          </a:p>
          <a:p>
            <a:pPr lvl="2" eaLnBrk="1" hangingPunct="1">
              <a:defRPr/>
            </a:pPr>
            <a:r>
              <a:rPr lang="en-US" dirty="0" smtClean="0"/>
              <a:t>31 - 86% of all other species</a:t>
            </a:r>
          </a:p>
          <a:p>
            <a:pPr>
              <a:defRPr/>
            </a:pPr>
            <a:r>
              <a:rPr lang="en-US" dirty="0"/>
              <a:t> </a:t>
            </a:r>
            <a:r>
              <a:rPr lang="en-US" dirty="0">
                <a:hlinkClick r:id="rId2"/>
              </a:rPr>
              <a:t>http://www.iucnredlist.org</a:t>
            </a:r>
            <a:r>
              <a:rPr lang="en-US" dirty="0" smtClean="0">
                <a:hlinkClick r:id="rId2"/>
              </a:rPr>
              <a:t>/</a:t>
            </a:r>
            <a:endParaRPr lang="en-US" dirty="0"/>
          </a:p>
          <a:p>
            <a:pPr eaLnBrk="1" hangingPunct="1">
              <a:defRPr/>
            </a:pPr>
            <a:r>
              <a:rPr lang="en-US" dirty="0" smtClean="0">
                <a:cs typeface="+mn-cs"/>
              </a:rPr>
              <a:t>Since 1970, 58 fish species, 9 bird species, and 1 mammal species has gone extinct</a:t>
            </a:r>
          </a:p>
          <a:p>
            <a:pPr lvl="1" eaLnBrk="1" hangingPunct="1">
              <a:defRPr/>
            </a:pPr>
            <a:r>
              <a:rPr lang="en-US" dirty="0" smtClean="0"/>
              <a:t>In the U.S., in the last 500 years, 236 animal and 17 plant species are confirmed extinct</a:t>
            </a:r>
          </a:p>
          <a:p>
            <a:pPr lvl="1" eaLnBrk="1" hangingPunct="1">
              <a:defRPr/>
            </a:pPr>
            <a:r>
              <a:rPr lang="en-US" dirty="0" smtClean="0"/>
              <a:t>Actual numbers are undoubtedly higher</a:t>
            </a:r>
          </a:p>
        </p:txBody>
      </p:sp>
    </p:spTree>
    <p:extLst>
      <p:ext uri="{BB962C8B-B14F-4D97-AF65-F5344CB8AC3E}">
        <p14:creationId xmlns:p14="http://schemas.microsoft.com/office/powerpoint/2010/main" val="1319286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1203">
                                            <p:txEl>
                                              <p:pRg st="6" end="6"/>
                                            </p:txEl>
                                          </p:spTgt>
                                        </p:tgtEl>
                                        <p:attrNameLst>
                                          <p:attrName>style.visibility</p:attrName>
                                        </p:attrNameLst>
                                      </p:cBhvr>
                                      <p:to>
                                        <p:strVal val="visible"/>
                                      </p:to>
                                    </p:set>
                                    <p:anim calcmode="lin" valueType="num">
                                      <p:cBhvr additive="base">
                                        <p:cTn id="43" dur="500" fill="hold"/>
                                        <p:tgtEl>
                                          <p:spTgt spid="5120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51203">
                                            <p:txEl>
                                              <p:pRg st="7" end="7"/>
                                            </p:txEl>
                                          </p:spTgt>
                                        </p:tgtEl>
                                        <p:attrNameLst>
                                          <p:attrName>style.visibility</p:attrName>
                                        </p:attrNameLst>
                                      </p:cBhvr>
                                      <p:to>
                                        <p:strVal val="visible"/>
                                      </p:to>
                                    </p:set>
                                    <p:anim calcmode="lin" valueType="num">
                                      <p:cBhvr additive="base">
                                        <p:cTn id="49" dur="500" fill="hold"/>
                                        <p:tgtEl>
                                          <p:spTgt spid="5120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120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51203">
                                            <p:txEl>
                                              <p:pRg st="8" end="8"/>
                                            </p:txEl>
                                          </p:spTgt>
                                        </p:tgtEl>
                                        <p:attrNameLst>
                                          <p:attrName>style.visibility</p:attrName>
                                        </p:attrNameLst>
                                      </p:cBhvr>
                                      <p:to>
                                        <p:strVal val="visible"/>
                                      </p:to>
                                    </p:set>
                                    <p:anim calcmode="lin" valueType="num">
                                      <p:cBhvr additive="base">
                                        <p:cTn id="55" dur="500" fill="hold"/>
                                        <p:tgtEl>
                                          <p:spTgt spid="5120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120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304800" y="228600"/>
            <a:ext cx="7772400" cy="628650"/>
          </a:xfrm>
        </p:spPr>
        <p:txBody>
          <a:bodyPr lIns="91440" tIns="45720" rIns="91440" bIns="45720" anchor="ctr"/>
          <a:lstStyle/>
          <a:p>
            <a:pPr eaLnBrk="1" hangingPunct="1">
              <a:defRPr/>
            </a:pPr>
            <a:r>
              <a:rPr lang="en-US" dirty="0" smtClean="0">
                <a:cs typeface="+mj-cs"/>
              </a:rPr>
              <a:t>Protecting biodiversity</a:t>
            </a:r>
          </a:p>
        </p:txBody>
      </p:sp>
      <p:sp>
        <p:nvSpPr>
          <p:cNvPr id="3" name="Content Placeholder 2"/>
          <p:cNvSpPr>
            <a:spLocks noGrp="1"/>
          </p:cNvSpPr>
          <p:nvPr>
            <p:ph idx="4294967295"/>
          </p:nvPr>
        </p:nvSpPr>
        <p:spPr>
          <a:xfrm>
            <a:off x="0" y="1117600"/>
            <a:ext cx="7581901" cy="3953436"/>
          </a:xfrm>
        </p:spPr>
        <p:txBody>
          <a:bodyPr anchor="t">
            <a:normAutofit/>
          </a:bodyPr>
          <a:lstStyle/>
          <a:p>
            <a:pPr eaLnBrk="1" hangingPunct="1">
              <a:defRPr/>
            </a:pPr>
            <a:r>
              <a:rPr lang="en-US" sz="2400" b="1" dirty="0" smtClean="0">
                <a:cs typeface="+mn-cs"/>
              </a:rPr>
              <a:t>Captive breeding</a:t>
            </a:r>
            <a:r>
              <a:rPr lang="en-US" sz="2400" dirty="0" smtClean="0">
                <a:cs typeface="+mn-cs"/>
              </a:rPr>
              <a:t> – individuals are bred and raised with the intent of reintroducing them into the wild</a:t>
            </a:r>
          </a:p>
          <a:p>
            <a:pPr lvl="1" eaLnBrk="1" hangingPunct="1">
              <a:defRPr/>
            </a:pPr>
            <a:r>
              <a:rPr lang="en-US" sz="2400" dirty="0" smtClean="0"/>
              <a:t>Zoos and botanical gardens </a:t>
            </a:r>
          </a:p>
          <a:p>
            <a:pPr eaLnBrk="1" hangingPunct="1">
              <a:defRPr/>
            </a:pPr>
            <a:r>
              <a:rPr lang="en-US" sz="2400" dirty="0" smtClean="0">
                <a:cs typeface="+mn-cs"/>
              </a:rPr>
              <a:t>Some reintroductions are controversial</a:t>
            </a:r>
          </a:p>
          <a:p>
            <a:pPr lvl="1" eaLnBrk="1" hangingPunct="1">
              <a:defRPr/>
            </a:pPr>
            <a:r>
              <a:rPr lang="en-US" sz="2400" dirty="0" smtClean="0"/>
              <a:t>Ranchers opposed the reintroduction of wolves to Yellowstone National Park</a:t>
            </a:r>
          </a:p>
          <a:p>
            <a:pPr lvl="1" eaLnBrk="1" hangingPunct="1">
              <a:defRPr/>
            </a:pPr>
            <a:r>
              <a:rPr lang="en-US" sz="2400" dirty="0" smtClean="0"/>
              <a:t>Some habitat is so fragmented, a species cannot survive</a:t>
            </a:r>
          </a:p>
        </p:txBody>
      </p:sp>
      <p:pic>
        <p:nvPicPr>
          <p:cNvPr id="58371" name="Picture 5" descr="11_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687" y="4329112"/>
            <a:ext cx="3186113"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3757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3570" y="223135"/>
            <a:ext cx="3179763" cy="806823"/>
          </a:xfrm>
        </p:spPr>
        <p:txBody>
          <a:bodyPr/>
          <a:lstStyle/>
          <a:p>
            <a:r>
              <a:rPr lang="en-US" dirty="0" smtClean="0"/>
              <a:t>4/5 ATB</a:t>
            </a:r>
            <a:endParaRPr lang="en-US" dirty="0"/>
          </a:p>
        </p:txBody>
      </p:sp>
      <p:sp>
        <p:nvSpPr>
          <p:cNvPr id="3" name="Content Placeholder 2"/>
          <p:cNvSpPr>
            <a:spLocks noGrp="1"/>
          </p:cNvSpPr>
          <p:nvPr>
            <p:ph idx="1"/>
          </p:nvPr>
        </p:nvSpPr>
        <p:spPr>
          <a:xfrm>
            <a:off x="0" y="70721"/>
            <a:ext cx="7581901" cy="6211546"/>
          </a:xfrm>
        </p:spPr>
        <p:txBody>
          <a:bodyPr/>
          <a:lstStyle/>
          <a:p>
            <a:r>
              <a:rPr lang="en-US" dirty="0" smtClean="0"/>
              <a:t>Which soil horizon is made up of partially broken down parent material?</a:t>
            </a:r>
          </a:p>
          <a:p>
            <a:r>
              <a:rPr lang="en-US" u="sng" dirty="0" smtClean="0"/>
              <a:t>Today</a:t>
            </a:r>
            <a:r>
              <a:rPr lang="en-US" dirty="0" smtClean="0"/>
              <a:t>:</a:t>
            </a:r>
          </a:p>
          <a:p>
            <a:pPr lvl="1"/>
            <a:r>
              <a:rPr lang="en-US" dirty="0" smtClean="0"/>
              <a:t>20 minutes – go over test</a:t>
            </a:r>
          </a:p>
          <a:p>
            <a:pPr lvl="1"/>
            <a:r>
              <a:rPr lang="en-US" dirty="0" smtClean="0"/>
              <a:t>20 minutes – start</a:t>
            </a:r>
            <a:br>
              <a:rPr lang="en-US" dirty="0" smtClean="0"/>
            </a:br>
            <a:r>
              <a:rPr lang="en-US" dirty="0" smtClean="0"/>
              <a:t>new chapter (yes we</a:t>
            </a:r>
            <a:br>
              <a:rPr lang="en-US" dirty="0" smtClean="0"/>
            </a:br>
            <a:r>
              <a:rPr lang="en-US" dirty="0" smtClean="0"/>
              <a:t>have to)</a:t>
            </a:r>
          </a:p>
          <a:p>
            <a:pPr lvl="1"/>
            <a:r>
              <a:rPr lang="en-US" dirty="0" smtClean="0"/>
              <a:t>Article</a:t>
            </a:r>
            <a:br>
              <a:rPr lang="en-US" dirty="0" smtClean="0"/>
            </a:br>
            <a:r>
              <a:rPr lang="en-US" dirty="0" smtClean="0"/>
              <a:t>q’s due</a:t>
            </a:r>
          </a:p>
        </p:txBody>
      </p:sp>
      <p:pic>
        <p:nvPicPr>
          <p:cNvPr id="5" name="Picture 4"/>
          <p:cNvPicPr>
            <a:picLocks noChangeAspect="1"/>
          </p:cNvPicPr>
          <p:nvPr/>
        </p:nvPicPr>
        <p:blipFill>
          <a:blip r:embed="rId2"/>
          <a:stretch>
            <a:fillRect/>
          </a:stretch>
        </p:blipFill>
        <p:spPr>
          <a:xfrm>
            <a:off x="2032012" y="2754262"/>
            <a:ext cx="2827866" cy="4103738"/>
          </a:xfrm>
          <a:prstGeom prst="rect">
            <a:avLst/>
          </a:prstGeom>
        </p:spPr>
      </p:pic>
      <p:pic>
        <p:nvPicPr>
          <p:cNvPr id="6" name="Picture 5"/>
          <p:cNvPicPr>
            <a:picLocks noChangeAspect="1"/>
          </p:cNvPicPr>
          <p:nvPr/>
        </p:nvPicPr>
        <p:blipFill>
          <a:blip r:embed="rId3"/>
          <a:stretch>
            <a:fillRect/>
          </a:stretch>
        </p:blipFill>
        <p:spPr>
          <a:xfrm>
            <a:off x="4859879" y="1016014"/>
            <a:ext cx="4284122" cy="5841985"/>
          </a:xfrm>
          <a:prstGeom prst="rect">
            <a:avLst/>
          </a:prstGeom>
        </p:spPr>
      </p:pic>
    </p:spTree>
    <p:extLst>
      <p:ext uri="{BB962C8B-B14F-4D97-AF65-F5344CB8AC3E}">
        <p14:creationId xmlns:p14="http://schemas.microsoft.com/office/powerpoint/2010/main" val="39228732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en-US" smtClean="0">
                <a:cs typeface="+mj-cs"/>
              </a:rPr>
              <a:t>Protecting biodiversity</a:t>
            </a:r>
          </a:p>
        </p:txBody>
      </p:sp>
      <p:sp>
        <p:nvSpPr>
          <p:cNvPr id="84995" name="Rectangle 3"/>
          <p:cNvSpPr>
            <a:spLocks noGrp="1" noChangeArrowheads="1"/>
          </p:cNvSpPr>
          <p:nvPr>
            <p:ph type="body" idx="1"/>
          </p:nvPr>
        </p:nvSpPr>
        <p:spPr>
          <a:xfrm>
            <a:off x="355600" y="1371600"/>
            <a:ext cx="8788400" cy="2740025"/>
          </a:xfrm>
        </p:spPr>
        <p:txBody>
          <a:bodyPr/>
          <a:lstStyle/>
          <a:p>
            <a:pPr eaLnBrk="1" hangingPunct="1">
              <a:defRPr/>
            </a:pPr>
            <a:r>
              <a:rPr lang="en-US" b="1" dirty="0" smtClean="0">
                <a:cs typeface="+mn-cs"/>
              </a:rPr>
              <a:t>Cloning</a:t>
            </a:r>
            <a:r>
              <a:rPr lang="en-US" dirty="0" smtClean="0">
                <a:cs typeface="+mn-cs"/>
              </a:rPr>
              <a:t> – a technique to create more individuals and save species from extinction</a:t>
            </a:r>
          </a:p>
          <a:p>
            <a:pPr lvl="1" eaLnBrk="1" hangingPunct="1">
              <a:defRPr/>
            </a:pPr>
            <a:r>
              <a:rPr lang="en-US" dirty="0" smtClean="0"/>
              <a:t>Most biologists agree that these efforts are not adequate to recreate the lost biodiversity</a:t>
            </a:r>
          </a:p>
          <a:p>
            <a:pPr eaLnBrk="1" hangingPunct="1">
              <a:defRPr/>
            </a:pPr>
            <a:r>
              <a:rPr lang="en-US" dirty="0" smtClean="0">
                <a:cs typeface="+mn-cs"/>
              </a:rPr>
              <a:t>Ample habitat and protection in the wild are needed to save species</a:t>
            </a:r>
          </a:p>
        </p:txBody>
      </p:sp>
    </p:spTree>
    <p:extLst>
      <p:ext uri="{BB962C8B-B14F-4D97-AF65-F5344CB8AC3E}">
        <p14:creationId xmlns:p14="http://schemas.microsoft.com/office/powerpoint/2010/main" val="22742478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blinds(horizontal)">
                                      <p:cBhvr>
                                        <p:cTn id="12" dur="500"/>
                                        <p:tgtEl>
                                          <p:spTgt spid="849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blinds(horizontal)">
                                      <p:cBhvr>
                                        <p:cTn id="17" dur="500"/>
                                        <p:tgtEl>
                                          <p:spTgt spid="849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268288" y="46038"/>
            <a:ext cx="8685212" cy="628650"/>
          </a:xfrm>
        </p:spPr>
        <p:txBody>
          <a:bodyPr lIns="91440" tIns="45720" rIns="91440" bIns="45720" anchor="ctr"/>
          <a:lstStyle/>
          <a:p>
            <a:pPr eaLnBrk="1" hangingPunct="1">
              <a:defRPr/>
            </a:pPr>
            <a:r>
              <a:rPr lang="en-US" dirty="0" smtClean="0">
                <a:cs typeface="+mj-cs"/>
              </a:rPr>
              <a:t>Umbrella species</a:t>
            </a:r>
          </a:p>
        </p:txBody>
      </p:sp>
      <p:sp>
        <p:nvSpPr>
          <p:cNvPr id="3" name="Content Placeholder 2"/>
          <p:cNvSpPr>
            <a:spLocks noGrp="1"/>
          </p:cNvSpPr>
          <p:nvPr>
            <p:ph idx="4294967295"/>
          </p:nvPr>
        </p:nvSpPr>
        <p:spPr>
          <a:xfrm>
            <a:off x="268288" y="1117600"/>
            <a:ext cx="8093075" cy="4718424"/>
          </a:xfrm>
        </p:spPr>
        <p:txBody>
          <a:bodyPr anchor="t">
            <a:normAutofit/>
          </a:bodyPr>
          <a:lstStyle/>
          <a:p>
            <a:pPr eaLnBrk="1" hangingPunct="1">
              <a:defRPr/>
            </a:pPr>
            <a:r>
              <a:rPr lang="en-US" dirty="0" smtClean="0">
                <a:cs typeface="+mn-cs"/>
              </a:rPr>
              <a:t>Conservation biologists use particular species as tools  to conserve communities and ecosystems</a:t>
            </a:r>
          </a:p>
          <a:p>
            <a:pPr lvl="1" eaLnBrk="1" hangingPunct="1">
              <a:defRPr/>
            </a:pPr>
            <a:r>
              <a:rPr lang="en-US" dirty="0" smtClean="0"/>
              <a:t>Protecting the habitat of these </a:t>
            </a:r>
            <a:r>
              <a:rPr lang="en-US" b="1" u="sng" dirty="0" smtClean="0"/>
              <a:t>umbrella species</a:t>
            </a:r>
            <a:r>
              <a:rPr lang="en-US" u="sng" dirty="0" smtClean="0"/>
              <a:t> </a:t>
            </a:r>
            <a:r>
              <a:rPr lang="en-US" dirty="0" smtClean="0"/>
              <a:t>helps protect less-charismatic animals that would not have generated public interest</a:t>
            </a:r>
          </a:p>
          <a:p>
            <a:pPr eaLnBrk="1" hangingPunct="1">
              <a:defRPr/>
            </a:pPr>
            <a:r>
              <a:rPr lang="en-US" b="1" u="sng" dirty="0" smtClean="0">
                <a:cs typeface="+mn-cs"/>
              </a:rPr>
              <a:t>Flagship species</a:t>
            </a:r>
            <a:r>
              <a:rPr lang="en-US" u="sng" dirty="0" smtClean="0">
                <a:cs typeface="+mn-cs"/>
              </a:rPr>
              <a:t> </a:t>
            </a:r>
            <a:r>
              <a:rPr lang="en-US" dirty="0" smtClean="0">
                <a:cs typeface="+mn-cs"/>
              </a:rPr>
              <a:t>– </a:t>
            </a:r>
            <a:endParaRPr lang="en-US" dirty="0" smtClean="0">
              <a:cs typeface="+mn-cs"/>
            </a:endParaRPr>
          </a:p>
          <a:p>
            <a:pPr lvl="1">
              <a:defRPr/>
            </a:pPr>
            <a:r>
              <a:rPr lang="en-US" dirty="0" smtClean="0">
                <a:cs typeface="+mn-cs"/>
              </a:rPr>
              <a:t>large </a:t>
            </a:r>
            <a:r>
              <a:rPr lang="en-US" dirty="0" smtClean="0">
                <a:cs typeface="+mn-cs"/>
              </a:rPr>
              <a:t>and charismatic species used as spearheads for  biodiversity conservation</a:t>
            </a:r>
          </a:p>
          <a:p>
            <a:pPr lvl="1" eaLnBrk="1" hangingPunct="1">
              <a:defRPr/>
            </a:pPr>
            <a:r>
              <a:rPr lang="en-US" dirty="0" smtClean="0"/>
              <a:t>The World Wildlife Fund</a:t>
            </a:r>
            <a:r>
              <a:rPr lang="ja-JP" altLang="en-US" dirty="0" smtClean="0">
                <a:latin typeface="Arial"/>
              </a:rPr>
              <a:t>’</a:t>
            </a:r>
            <a:r>
              <a:rPr lang="en-US" dirty="0" smtClean="0"/>
              <a:t>s panda bear</a:t>
            </a:r>
          </a:p>
          <a:p>
            <a:pPr eaLnBrk="1" hangingPunct="1">
              <a:defRPr/>
            </a:pPr>
            <a:r>
              <a:rPr lang="en-US" dirty="0" smtClean="0">
                <a:cs typeface="+mn-cs"/>
              </a:rPr>
              <a:t>Some organizations are moving beyond the single species approach to focus on whole landscapes</a:t>
            </a:r>
          </a:p>
          <a:p>
            <a:pPr lvl="1" eaLnBrk="1" hangingPunct="1">
              <a:defRPr/>
            </a:pPr>
            <a:endParaRPr lang="en-US" dirty="0" smtClean="0"/>
          </a:p>
        </p:txBody>
      </p:sp>
    </p:spTree>
    <p:extLst>
      <p:ext uri="{BB962C8B-B14F-4D97-AF65-F5344CB8AC3E}">
        <p14:creationId xmlns:p14="http://schemas.microsoft.com/office/powerpoint/2010/main" val="3534947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 Listings</a:t>
            </a:r>
            <a:endParaRPr lang="en-US" dirty="0"/>
          </a:p>
        </p:txBody>
      </p:sp>
      <p:pic>
        <p:nvPicPr>
          <p:cNvPr id="7" name="Content Placeholder 6" descr="Screen Shot 2012-03-28 at 8.45.22 AM.png"/>
          <p:cNvPicPr>
            <a:picLocks noGrp="1" noChangeAspect="1"/>
          </p:cNvPicPr>
          <p:nvPr>
            <p:ph idx="1"/>
          </p:nvPr>
        </p:nvPicPr>
        <p:blipFill>
          <a:blip r:embed="rId2">
            <a:extLst>
              <a:ext uri="{28A0092B-C50C-407E-A947-70E740481C1C}">
                <a14:useLocalDpi xmlns:a14="http://schemas.microsoft.com/office/drawing/2010/main" val="0"/>
              </a:ext>
            </a:extLst>
          </a:blip>
          <a:srcRect t="7334" b="7334"/>
          <a:stretch>
            <a:fillRect/>
          </a:stretch>
        </p:blipFill>
        <p:spPr>
          <a:xfrm>
            <a:off x="-1" y="1761565"/>
            <a:ext cx="9189399" cy="5096435"/>
          </a:xfrm>
        </p:spPr>
      </p:pic>
    </p:spTree>
    <p:extLst>
      <p:ext uri="{BB962C8B-B14F-4D97-AF65-F5344CB8AC3E}">
        <p14:creationId xmlns:p14="http://schemas.microsoft.com/office/powerpoint/2010/main" val="227087865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0"/>
            <a:ext cx="7581901" cy="1693333"/>
          </a:xfrm>
        </p:spPr>
        <p:txBody>
          <a:bodyPr/>
          <a:lstStyle/>
          <a:p>
            <a:r>
              <a:rPr lang="en-US" i="1" dirty="0">
                <a:effectLst/>
              </a:rPr>
              <a:t>Episode: Frogs: The Thin Green </a:t>
            </a:r>
            <a:r>
              <a:rPr lang="en-US" i="1" dirty="0" smtClean="0">
                <a:effectLst/>
              </a:rPr>
              <a:t>Line</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rPr>
              <a:t>Nature</a:t>
            </a:r>
            <a:endParaRPr lang="en-US" dirty="0">
              <a:effectLst/>
            </a:endParaRPr>
          </a:p>
          <a:p>
            <a:r>
              <a:rPr lang="en-US" dirty="0" smtClean="0">
                <a:effectLst/>
              </a:rPr>
              <a:t>It </a:t>
            </a:r>
            <a:r>
              <a:rPr lang="en-US" dirty="0">
                <a:effectLst/>
              </a:rPr>
              <a:t>is the greatest mass extinction since the dinosaurs. Population by population, species by species, amphibians are vanishing off the face of the Earth. Scientists are taking desperate measures to try to save those frogs they can, even bathing frogs in Clorox solutions and keeping them in Tupperware boxes under carefully controlled conditions to prevent the spread of a deadly fungus.</a:t>
            </a:r>
          </a:p>
          <a:p>
            <a:r>
              <a:rPr lang="en-US" u="sng" dirty="0">
                <a:effectLst/>
                <a:hlinkClick r:id="rId2"/>
              </a:rPr>
              <a:t>http://video.pbs.org/video/1117923308/</a:t>
            </a:r>
            <a:endParaRPr lang="en-US" dirty="0">
              <a:effectLst/>
            </a:endParaRPr>
          </a:p>
        </p:txBody>
      </p:sp>
    </p:spTree>
    <p:extLst>
      <p:ext uri="{BB962C8B-B14F-4D97-AF65-F5344CB8AC3E}">
        <p14:creationId xmlns:p14="http://schemas.microsoft.com/office/powerpoint/2010/main" val="19137631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Last Rhino</a:t>
            </a:r>
          </a:p>
          <a:p>
            <a:r>
              <a:rPr lang="en-US" dirty="0">
                <a:hlinkClick r:id="rId2"/>
              </a:rPr>
              <a:t>http://topdocumentaryfilms.com/last-rhino</a:t>
            </a:r>
            <a:r>
              <a:rPr lang="en-US" dirty="0" smtClean="0">
                <a:hlinkClick r:id="rId2"/>
              </a:rPr>
              <a:t>/</a:t>
            </a:r>
            <a:endParaRPr lang="en-US" dirty="0" smtClean="0"/>
          </a:p>
          <a:p>
            <a:endParaRPr lang="en-US" dirty="0"/>
          </a:p>
          <a:p>
            <a:r>
              <a:rPr lang="en-US" dirty="0"/>
              <a:t>Extinctions</a:t>
            </a:r>
          </a:p>
          <a:p>
            <a:r>
              <a:rPr lang="en-US" dirty="0" smtClean="0">
                <a:hlinkClick r:id="rId3"/>
              </a:rPr>
              <a:t>http://topdocumentaryfilms.com/extinctions/</a:t>
            </a:r>
            <a:endParaRPr lang="en-US" dirty="0" smtClean="0"/>
          </a:p>
          <a:p>
            <a:endParaRPr lang="en-US" dirty="0"/>
          </a:p>
        </p:txBody>
      </p:sp>
    </p:spTree>
    <p:extLst>
      <p:ext uri="{BB962C8B-B14F-4D97-AF65-F5344CB8AC3E}">
        <p14:creationId xmlns:p14="http://schemas.microsoft.com/office/powerpoint/2010/main" val="33188136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5400" y="76200"/>
            <a:ext cx="8966200" cy="400050"/>
          </a:xfrm>
        </p:spPr>
        <p:txBody>
          <a:bodyPr/>
          <a:lstStyle/>
          <a:p>
            <a:pPr eaLnBrk="1" hangingPunct="1">
              <a:defRPr/>
            </a:pPr>
            <a:r>
              <a:rPr lang="en-US" sz="2400" dirty="0" smtClean="0">
                <a:cs typeface="+mj-cs"/>
              </a:rPr>
              <a:t>People have hunted species to extinction for millennia</a:t>
            </a:r>
          </a:p>
        </p:txBody>
      </p:sp>
      <p:pic>
        <p:nvPicPr>
          <p:cNvPr id="24578" name="Picture 4" descr="11_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762000"/>
            <a:ext cx="8932862"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Text Box 5"/>
          <p:cNvSpPr txBox="1">
            <a:spLocks noChangeArrowheads="1"/>
          </p:cNvSpPr>
          <p:nvPr/>
        </p:nvSpPr>
        <p:spPr bwMode="auto">
          <a:xfrm>
            <a:off x="914400" y="6248400"/>
            <a:ext cx="7686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i="1" dirty="0"/>
              <a:t>Extinctions followed human arrival on islands and continents</a:t>
            </a:r>
          </a:p>
        </p:txBody>
      </p:sp>
    </p:spTree>
    <p:extLst>
      <p:ext uri="{BB962C8B-B14F-4D97-AF65-F5344CB8AC3E}">
        <p14:creationId xmlns:p14="http://schemas.microsoft.com/office/powerpoint/2010/main" val="23037105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79462" y="19994"/>
            <a:ext cx="7581901" cy="810256"/>
          </a:xfrm>
        </p:spPr>
        <p:txBody>
          <a:bodyPr/>
          <a:lstStyle/>
          <a:p>
            <a:pPr eaLnBrk="1" hangingPunct="1">
              <a:defRPr/>
            </a:pPr>
            <a:r>
              <a:rPr lang="en-US" sz="3300" dirty="0" smtClean="0">
                <a:cs typeface="+mj-cs"/>
              </a:rPr>
              <a:t>Biodiversity loss has many causes</a:t>
            </a:r>
          </a:p>
        </p:txBody>
      </p:sp>
      <p:sp>
        <p:nvSpPr>
          <p:cNvPr id="5123" name="Rectangle 3"/>
          <p:cNvSpPr>
            <a:spLocks noGrp="1" noChangeArrowheads="1"/>
          </p:cNvSpPr>
          <p:nvPr>
            <p:ph type="body" idx="1"/>
          </p:nvPr>
        </p:nvSpPr>
        <p:spPr>
          <a:xfrm>
            <a:off x="0" y="694267"/>
            <a:ext cx="8686800" cy="6045200"/>
          </a:xfrm>
        </p:spPr>
        <p:txBody>
          <a:bodyPr>
            <a:normAutofit fontScale="92500" lnSpcReduction="10000"/>
          </a:bodyPr>
          <a:lstStyle/>
          <a:p>
            <a:pPr eaLnBrk="1" hangingPunct="1">
              <a:defRPr/>
            </a:pPr>
            <a:r>
              <a:rPr lang="en-US" dirty="0" smtClean="0">
                <a:cs typeface="+mn-cs"/>
              </a:rPr>
              <a:t>Reasons for biodiversity losses are multifaceted, complex, and hard to determine</a:t>
            </a:r>
          </a:p>
          <a:p>
            <a:pPr lvl="1" eaLnBrk="1" hangingPunct="1">
              <a:defRPr/>
            </a:pPr>
            <a:r>
              <a:rPr lang="en-US" dirty="0" smtClean="0"/>
              <a:t>Factors may interact synergistically</a:t>
            </a:r>
          </a:p>
          <a:p>
            <a:pPr lvl="2">
              <a:defRPr/>
            </a:pPr>
            <a:r>
              <a:rPr lang="en-US" dirty="0"/>
              <a:t>Synergy is two or more things functioning together to produce a result not independently obtainable.</a:t>
            </a:r>
            <a:endParaRPr lang="en-US" dirty="0" smtClean="0"/>
          </a:p>
          <a:p>
            <a:pPr eaLnBrk="1" hangingPunct="1">
              <a:defRPr/>
            </a:pPr>
            <a:r>
              <a:rPr lang="en-US" u="sng" dirty="0" smtClean="0">
                <a:cs typeface="+mn-cs"/>
              </a:rPr>
              <a:t>Four primary causes of population decline are (+ an extra one):</a:t>
            </a:r>
          </a:p>
          <a:p>
            <a:pPr lvl="1" eaLnBrk="1" hangingPunct="1">
              <a:defRPr/>
            </a:pPr>
            <a:r>
              <a:rPr lang="en-US" dirty="0" smtClean="0"/>
              <a:t>Habitat alteration</a:t>
            </a:r>
          </a:p>
          <a:p>
            <a:pPr lvl="2">
              <a:defRPr/>
            </a:pPr>
            <a:r>
              <a:rPr lang="en-US" dirty="0" smtClean="0"/>
              <a:t>Farming, urbanization, dams</a:t>
            </a:r>
          </a:p>
          <a:p>
            <a:pPr lvl="2">
              <a:defRPr/>
            </a:pPr>
            <a:r>
              <a:rPr lang="en-US" dirty="0" smtClean="0"/>
              <a:t>Some species thrive – rats, pigeons others extirpated</a:t>
            </a:r>
          </a:p>
          <a:p>
            <a:pPr lvl="1" eaLnBrk="1" hangingPunct="1">
              <a:defRPr/>
            </a:pPr>
            <a:r>
              <a:rPr lang="en-US" dirty="0" smtClean="0"/>
              <a:t>Invasive species</a:t>
            </a:r>
          </a:p>
          <a:p>
            <a:pPr lvl="2">
              <a:defRPr/>
            </a:pPr>
            <a:r>
              <a:rPr lang="en-US" dirty="0" smtClean="0"/>
              <a:t>Island species particularly vulnerable</a:t>
            </a:r>
          </a:p>
          <a:p>
            <a:pPr lvl="1" eaLnBrk="1" hangingPunct="1">
              <a:defRPr/>
            </a:pPr>
            <a:r>
              <a:rPr lang="en-US" dirty="0" smtClean="0"/>
              <a:t>Pollution</a:t>
            </a:r>
          </a:p>
          <a:p>
            <a:pPr lvl="2">
              <a:defRPr/>
            </a:pPr>
            <a:r>
              <a:rPr lang="en-US" dirty="0" smtClean="0"/>
              <a:t>Air, water, land, </a:t>
            </a:r>
            <a:r>
              <a:rPr lang="en-US" dirty="0" err="1" smtClean="0"/>
              <a:t>etc</a:t>
            </a:r>
            <a:r>
              <a:rPr lang="en-US" dirty="0" smtClean="0"/>
              <a:t> (not as bad as habitat alt though)</a:t>
            </a:r>
          </a:p>
          <a:p>
            <a:pPr lvl="1" eaLnBrk="1" hangingPunct="1">
              <a:defRPr/>
            </a:pPr>
            <a:r>
              <a:rPr lang="en-US" dirty="0" smtClean="0"/>
              <a:t>Overharvesting</a:t>
            </a:r>
          </a:p>
          <a:p>
            <a:pPr lvl="2">
              <a:defRPr/>
            </a:pPr>
            <a:r>
              <a:rPr lang="en-US" dirty="0" smtClean="0"/>
              <a:t>Especially affects K-selected species</a:t>
            </a:r>
          </a:p>
          <a:p>
            <a:pPr lvl="1" eaLnBrk="1" hangingPunct="1">
              <a:defRPr/>
            </a:pPr>
            <a:r>
              <a:rPr lang="en-US" dirty="0" smtClean="0">
                <a:cs typeface="+mn-cs"/>
              </a:rPr>
              <a:t>Global climate change now is the fifth cause</a:t>
            </a:r>
          </a:p>
        </p:txBody>
      </p:sp>
      <p:sp>
        <p:nvSpPr>
          <p:cNvPr id="4" name="Rectangle 3"/>
          <p:cNvSpPr/>
          <p:nvPr/>
        </p:nvSpPr>
        <p:spPr>
          <a:xfrm>
            <a:off x="660929" y="2879183"/>
            <a:ext cx="6366405" cy="345440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2742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2" dur="500"/>
                                        <p:tgtEl>
                                          <p:spTgt spid="5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blinds(horizontal)">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blinds(horizontal)">
                                      <p:cBhvr>
                                        <p:cTn id="37" dur="500"/>
                                        <p:tgtEl>
                                          <p:spTgt spid="512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42" dur="500"/>
                                        <p:tgtEl>
                                          <p:spTgt spid="512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123">
                                            <p:txEl>
                                              <p:pRg st="8" end="8"/>
                                            </p:txEl>
                                          </p:spTgt>
                                        </p:tgtEl>
                                        <p:attrNameLst>
                                          <p:attrName>style.visibility</p:attrName>
                                        </p:attrNameLst>
                                      </p:cBhvr>
                                      <p:to>
                                        <p:strVal val="visible"/>
                                      </p:to>
                                    </p:set>
                                    <p:animEffect transition="in" filter="blinds(horizontal)">
                                      <p:cBhvr>
                                        <p:cTn id="47" dur="500"/>
                                        <p:tgtEl>
                                          <p:spTgt spid="512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5123">
                                            <p:txEl>
                                              <p:pRg st="9" end="9"/>
                                            </p:txEl>
                                          </p:spTgt>
                                        </p:tgtEl>
                                        <p:attrNameLst>
                                          <p:attrName>style.visibility</p:attrName>
                                        </p:attrNameLst>
                                      </p:cBhvr>
                                      <p:to>
                                        <p:strVal val="visible"/>
                                      </p:to>
                                    </p:set>
                                    <p:animEffect transition="in" filter="blinds(horizontal)">
                                      <p:cBhvr>
                                        <p:cTn id="52" dur="500"/>
                                        <p:tgtEl>
                                          <p:spTgt spid="512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123">
                                            <p:txEl>
                                              <p:pRg st="10" end="10"/>
                                            </p:txEl>
                                          </p:spTgt>
                                        </p:tgtEl>
                                        <p:attrNameLst>
                                          <p:attrName>style.visibility</p:attrName>
                                        </p:attrNameLst>
                                      </p:cBhvr>
                                      <p:to>
                                        <p:strVal val="visible"/>
                                      </p:to>
                                    </p:set>
                                    <p:animEffect transition="in" filter="blinds(horizontal)">
                                      <p:cBhvr>
                                        <p:cTn id="57" dur="500"/>
                                        <p:tgtEl>
                                          <p:spTgt spid="5123">
                                            <p:txEl>
                                              <p:pRg st="10" end="1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5123">
                                            <p:txEl>
                                              <p:pRg st="11" end="11"/>
                                            </p:txEl>
                                          </p:spTgt>
                                        </p:tgtEl>
                                        <p:attrNameLst>
                                          <p:attrName>style.visibility</p:attrName>
                                        </p:attrNameLst>
                                      </p:cBhvr>
                                      <p:to>
                                        <p:strVal val="visible"/>
                                      </p:to>
                                    </p:set>
                                    <p:animEffect transition="in" filter="blinds(horizontal)">
                                      <p:cBhvr>
                                        <p:cTn id="62" dur="500"/>
                                        <p:tgtEl>
                                          <p:spTgt spid="512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5123">
                                            <p:txEl>
                                              <p:pRg st="12" end="12"/>
                                            </p:txEl>
                                          </p:spTgt>
                                        </p:tgtEl>
                                        <p:attrNameLst>
                                          <p:attrName>style.visibility</p:attrName>
                                        </p:attrNameLst>
                                      </p:cBhvr>
                                      <p:to>
                                        <p:strVal val="visible"/>
                                      </p:to>
                                    </p:set>
                                    <p:animEffect transition="in" filter="blinds(horizontal)">
                                      <p:cBhvr>
                                        <p:cTn id="67" dur="500"/>
                                        <p:tgtEl>
                                          <p:spTgt spid="5123">
                                            <p:txEl>
                                              <p:pRg st="12" end="12"/>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5123">
                                            <p:txEl>
                                              <p:pRg st="13" end="13"/>
                                            </p:txEl>
                                          </p:spTgt>
                                        </p:tgtEl>
                                        <p:attrNameLst>
                                          <p:attrName>style.visibility</p:attrName>
                                        </p:attrNameLst>
                                      </p:cBhvr>
                                      <p:to>
                                        <p:strVal val="visible"/>
                                      </p:to>
                                    </p:set>
                                    <p:animEffect transition="in" filter="blinds(horizontal)">
                                      <p:cBhvr>
                                        <p:cTn id="72" dur="500"/>
                                        <p:tgtEl>
                                          <p:spTgt spid="512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xit" presetSubtype="10" fill="hold" grpId="0" nodeType="clickEffect">
                                  <p:stCondLst>
                                    <p:cond delay="0"/>
                                  </p:stCondLst>
                                  <p:childTnLst>
                                    <p:animEffect transition="out" filter="blinds(horizontal)">
                                      <p:cBhvr>
                                        <p:cTn id="76" dur="500"/>
                                        <p:tgtEl>
                                          <p:spTgt spid="4"/>
                                        </p:tgtEl>
                                      </p:cBhvr>
                                    </p:animEffect>
                                    <p:set>
                                      <p:cBhvr>
                                        <p:cTn id="7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23333" y="-11645"/>
            <a:ext cx="8153400" cy="536575"/>
          </a:xfrm>
        </p:spPr>
        <p:txBody>
          <a:bodyPr/>
          <a:lstStyle/>
          <a:p>
            <a:pPr eaLnBrk="1" hangingPunct="1">
              <a:defRPr/>
            </a:pPr>
            <a:r>
              <a:rPr lang="en-US" sz="3500" dirty="0" smtClean="0">
                <a:cs typeface="+mj-cs"/>
              </a:rPr>
              <a:t>Biodiversity loss has a variety of causes</a:t>
            </a:r>
          </a:p>
        </p:txBody>
      </p:sp>
      <p:pic>
        <p:nvPicPr>
          <p:cNvPr id="35842" name="Picture 5" descr="11_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735" y="547629"/>
            <a:ext cx="8720667" cy="631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49948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52400" y="180975"/>
            <a:ext cx="8801100" cy="466725"/>
          </a:xfrm>
        </p:spPr>
        <p:txBody>
          <a:bodyPr/>
          <a:lstStyle/>
          <a:p>
            <a:pPr eaLnBrk="1" hangingPunct="1">
              <a:defRPr/>
            </a:pPr>
            <a:r>
              <a:rPr lang="en-US" sz="2800" dirty="0" smtClean="0">
                <a:cs typeface="+mj-cs"/>
              </a:rPr>
              <a:t>Biodiversity provides free ecosystem services</a:t>
            </a:r>
          </a:p>
        </p:txBody>
      </p:sp>
      <p:sp>
        <p:nvSpPr>
          <p:cNvPr id="67587" name="Rectangle 3"/>
          <p:cNvSpPr>
            <a:spLocks noGrp="1" noChangeArrowheads="1"/>
          </p:cNvSpPr>
          <p:nvPr>
            <p:ph type="body" idx="1"/>
          </p:nvPr>
        </p:nvSpPr>
        <p:spPr>
          <a:xfrm>
            <a:off x="228599" y="730249"/>
            <a:ext cx="8441267" cy="5305425"/>
          </a:xfrm>
        </p:spPr>
        <p:txBody>
          <a:bodyPr>
            <a:normAutofit lnSpcReduction="10000"/>
          </a:bodyPr>
          <a:lstStyle/>
          <a:p>
            <a:pPr eaLnBrk="1" hangingPunct="1">
              <a:defRPr/>
            </a:pPr>
            <a:r>
              <a:rPr lang="en-US" sz="2400" u="sng" dirty="0" smtClean="0">
                <a:cs typeface="+mn-cs"/>
              </a:rPr>
              <a:t>What are some examples of ecosystem services?</a:t>
            </a:r>
          </a:p>
          <a:p>
            <a:pPr lvl="1" eaLnBrk="1" hangingPunct="1">
              <a:defRPr/>
            </a:pPr>
            <a:r>
              <a:rPr lang="en-US" sz="2700" dirty="0" smtClean="0"/>
              <a:t>Provides food, shelter, fuel</a:t>
            </a:r>
          </a:p>
          <a:p>
            <a:pPr lvl="1" eaLnBrk="1" hangingPunct="1">
              <a:defRPr/>
            </a:pPr>
            <a:r>
              <a:rPr lang="en-US" sz="2700" dirty="0" smtClean="0"/>
              <a:t>Purifies air and water, and detoxifies wastes</a:t>
            </a:r>
          </a:p>
          <a:p>
            <a:pPr lvl="1" eaLnBrk="1" hangingPunct="1">
              <a:defRPr/>
            </a:pPr>
            <a:r>
              <a:rPr lang="en-US" sz="2700" dirty="0" smtClean="0"/>
              <a:t>Stabilizes climate, moderates floods, droughts, wind, temperature</a:t>
            </a:r>
          </a:p>
          <a:p>
            <a:pPr lvl="1" eaLnBrk="1" hangingPunct="1">
              <a:defRPr/>
            </a:pPr>
            <a:r>
              <a:rPr lang="en-US" sz="2700" dirty="0" smtClean="0"/>
              <a:t>Generates and renews soil fertility and cycles nutrients</a:t>
            </a:r>
          </a:p>
          <a:p>
            <a:pPr lvl="1" eaLnBrk="1" hangingPunct="1">
              <a:defRPr/>
            </a:pPr>
            <a:r>
              <a:rPr lang="en-US" sz="2700" dirty="0" smtClean="0"/>
              <a:t>Pollinates plants and controls pests and disease</a:t>
            </a:r>
          </a:p>
          <a:p>
            <a:pPr lvl="1" eaLnBrk="1" hangingPunct="1">
              <a:defRPr/>
            </a:pPr>
            <a:r>
              <a:rPr lang="en-US" sz="2700" dirty="0" smtClean="0"/>
              <a:t>Maintains genetic resources</a:t>
            </a:r>
          </a:p>
          <a:p>
            <a:pPr lvl="1" eaLnBrk="1" hangingPunct="1">
              <a:defRPr/>
            </a:pPr>
            <a:r>
              <a:rPr lang="en-US" sz="2700" dirty="0" smtClean="0"/>
              <a:t>Provides cultural and aesthetic benefits</a:t>
            </a:r>
          </a:p>
          <a:p>
            <a:pPr lvl="1" eaLnBrk="1" hangingPunct="1">
              <a:defRPr/>
            </a:pPr>
            <a:r>
              <a:rPr lang="en-US" sz="2700" dirty="0" smtClean="0"/>
              <a:t>Medicines</a:t>
            </a:r>
          </a:p>
          <a:p>
            <a:pPr lvl="1" eaLnBrk="1" hangingPunct="1">
              <a:defRPr/>
            </a:pPr>
            <a:r>
              <a:rPr lang="en-US" sz="2700" dirty="0" smtClean="0"/>
              <a:t>Allows us to adapt to change</a:t>
            </a:r>
            <a:endParaRPr lang="en-US" sz="2700" i="1" dirty="0" smtClean="0"/>
          </a:p>
        </p:txBody>
      </p:sp>
      <p:sp>
        <p:nvSpPr>
          <p:cNvPr id="67588" name="Rectangle 4"/>
          <p:cNvSpPr>
            <a:spLocks noChangeArrowheads="1"/>
          </p:cNvSpPr>
          <p:nvPr/>
        </p:nvSpPr>
        <p:spPr bwMode="auto">
          <a:xfrm>
            <a:off x="152400" y="6035675"/>
            <a:ext cx="86741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dirty="0"/>
              <a:t>The annual value of just 17 ecosystem services = $16 - 54 trillion per year</a:t>
            </a:r>
          </a:p>
        </p:txBody>
      </p:sp>
      <p:sp>
        <p:nvSpPr>
          <p:cNvPr id="5" name="Rectangle 4"/>
          <p:cNvSpPr/>
          <p:nvPr/>
        </p:nvSpPr>
        <p:spPr>
          <a:xfrm>
            <a:off x="1100667" y="1202267"/>
            <a:ext cx="7162800" cy="4833408"/>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9827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7587">
                                            <p:txEl>
                                              <p:pRg st="1" end="1"/>
                                            </p:txEl>
                                          </p:spTgt>
                                        </p:tgtEl>
                                        <p:attrNameLst>
                                          <p:attrName>style.visibility</p:attrName>
                                        </p:attrNameLst>
                                      </p:cBhvr>
                                      <p:to>
                                        <p:strVal val="visible"/>
                                      </p:to>
                                    </p:set>
                                    <p:animEffect transition="in" filter="dissolve">
                                      <p:cBhvr>
                                        <p:cTn id="7" dur="500"/>
                                        <p:tgtEl>
                                          <p:spTgt spid="675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Effect transition="in" filter="dissolve">
                                      <p:cBhvr>
                                        <p:cTn id="12" dur="500"/>
                                        <p:tgtEl>
                                          <p:spTgt spid="675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7587">
                                            <p:txEl>
                                              <p:pRg st="3" end="3"/>
                                            </p:txEl>
                                          </p:spTgt>
                                        </p:tgtEl>
                                        <p:attrNameLst>
                                          <p:attrName>style.visibility</p:attrName>
                                        </p:attrNameLst>
                                      </p:cBhvr>
                                      <p:to>
                                        <p:strVal val="visible"/>
                                      </p:to>
                                    </p:set>
                                    <p:animEffect transition="in" filter="dissolve">
                                      <p:cBhvr>
                                        <p:cTn id="17" dur="500"/>
                                        <p:tgtEl>
                                          <p:spTgt spid="675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7587">
                                            <p:txEl>
                                              <p:pRg st="4" end="4"/>
                                            </p:txEl>
                                          </p:spTgt>
                                        </p:tgtEl>
                                        <p:attrNameLst>
                                          <p:attrName>style.visibility</p:attrName>
                                        </p:attrNameLst>
                                      </p:cBhvr>
                                      <p:to>
                                        <p:strVal val="visible"/>
                                      </p:to>
                                    </p:set>
                                    <p:animEffect transition="in" filter="dissolve">
                                      <p:cBhvr>
                                        <p:cTn id="22" dur="500"/>
                                        <p:tgtEl>
                                          <p:spTgt spid="675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7587">
                                            <p:txEl>
                                              <p:pRg st="5" end="5"/>
                                            </p:txEl>
                                          </p:spTgt>
                                        </p:tgtEl>
                                        <p:attrNameLst>
                                          <p:attrName>style.visibility</p:attrName>
                                        </p:attrNameLst>
                                      </p:cBhvr>
                                      <p:to>
                                        <p:strVal val="visible"/>
                                      </p:to>
                                    </p:set>
                                    <p:animEffect transition="in" filter="dissolve">
                                      <p:cBhvr>
                                        <p:cTn id="27" dur="500"/>
                                        <p:tgtEl>
                                          <p:spTgt spid="6758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7587">
                                            <p:txEl>
                                              <p:pRg st="6" end="6"/>
                                            </p:txEl>
                                          </p:spTgt>
                                        </p:tgtEl>
                                        <p:attrNameLst>
                                          <p:attrName>style.visibility</p:attrName>
                                        </p:attrNameLst>
                                      </p:cBhvr>
                                      <p:to>
                                        <p:strVal val="visible"/>
                                      </p:to>
                                    </p:set>
                                    <p:animEffect transition="in" filter="dissolve">
                                      <p:cBhvr>
                                        <p:cTn id="32" dur="500"/>
                                        <p:tgtEl>
                                          <p:spTgt spid="6758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7587">
                                            <p:txEl>
                                              <p:pRg st="7" end="7"/>
                                            </p:txEl>
                                          </p:spTgt>
                                        </p:tgtEl>
                                        <p:attrNameLst>
                                          <p:attrName>style.visibility</p:attrName>
                                        </p:attrNameLst>
                                      </p:cBhvr>
                                      <p:to>
                                        <p:strVal val="visible"/>
                                      </p:to>
                                    </p:set>
                                    <p:animEffect transition="in" filter="dissolve">
                                      <p:cBhvr>
                                        <p:cTn id="37" dur="500"/>
                                        <p:tgtEl>
                                          <p:spTgt spid="67587">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7587">
                                            <p:txEl>
                                              <p:pRg st="8" end="8"/>
                                            </p:txEl>
                                          </p:spTgt>
                                        </p:tgtEl>
                                        <p:attrNameLst>
                                          <p:attrName>style.visibility</p:attrName>
                                        </p:attrNameLst>
                                      </p:cBhvr>
                                      <p:to>
                                        <p:strVal val="visible"/>
                                      </p:to>
                                    </p:set>
                                    <p:animEffect transition="in" filter="dissolve">
                                      <p:cBhvr>
                                        <p:cTn id="42" dur="500"/>
                                        <p:tgtEl>
                                          <p:spTgt spid="67587">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7587">
                                            <p:txEl>
                                              <p:pRg st="9" end="9"/>
                                            </p:txEl>
                                          </p:spTgt>
                                        </p:tgtEl>
                                        <p:attrNameLst>
                                          <p:attrName>style.visibility</p:attrName>
                                        </p:attrNameLst>
                                      </p:cBhvr>
                                      <p:to>
                                        <p:strVal val="visible"/>
                                      </p:to>
                                    </p:set>
                                    <p:animEffect transition="in" filter="dissolve">
                                      <p:cBhvr>
                                        <p:cTn id="47" dur="500"/>
                                        <p:tgtEl>
                                          <p:spTgt spid="67587">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3/30 ATB</a:t>
            </a:r>
            <a:endParaRPr lang="en-US" dirty="0"/>
          </a:p>
        </p:txBody>
      </p:sp>
      <p:sp>
        <p:nvSpPr>
          <p:cNvPr id="3" name="Content Placeholder 2"/>
          <p:cNvSpPr>
            <a:spLocks noGrp="1"/>
          </p:cNvSpPr>
          <p:nvPr>
            <p:ph idx="1"/>
          </p:nvPr>
        </p:nvSpPr>
        <p:spPr/>
        <p:txBody>
          <a:bodyPr/>
          <a:lstStyle/>
          <a:p>
            <a:r>
              <a:rPr lang="en-US" dirty="0" smtClean="0"/>
              <a:t>What is NDD (nature deficit disorder).  Have you ever felt affected by this? </a:t>
            </a:r>
            <a:r>
              <a:rPr lang="en-US" dirty="0"/>
              <a:t> </a:t>
            </a:r>
            <a:r>
              <a:rPr lang="en-US" dirty="0" smtClean="0"/>
              <a:t>Should we develop medication for treatment???</a:t>
            </a:r>
          </a:p>
          <a:p>
            <a:r>
              <a:rPr lang="en-US" dirty="0" smtClean="0"/>
              <a:t>Today:</a:t>
            </a:r>
          </a:p>
          <a:p>
            <a:pPr lvl="1"/>
            <a:r>
              <a:rPr lang="en-US" dirty="0" smtClean="0"/>
              <a:t>Discuss island biogeography</a:t>
            </a:r>
          </a:p>
          <a:p>
            <a:pPr lvl="1"/>
            <a:r>
              <a:rPr lang="en-US" dirty="0" smtClean="0"/>
              <a:t>Book assignment Monday – bring you book if needed</a:t>
            </a:r>
          </a:p>
          <a:p>
            <a:pPr lvl="1"/>
            <a:r>
              <a:rPr lang="en-US" dirty="0" smtClean="0"/>
              <a:t>Quest -- Tuesday</a:t>
            </a:r>
          </a:p>
          <a:p>
            <a:pPr lvl="1"/>
            <a:endParaRPr lang="en-US" dirty="0"/>
          </a:p>
        </p:txBody>
      </p:sp>
    </p:spTree>
    <p:extLst>
      <p:ext uri="{BB962C8B-B14F-4D97-AF65-F5344CB8AC3E}">
        <p14:creationId xmlns:p14="http://schemas.microsoft.com/office/powerpoint/2010/main" val="976469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4/8 ATB</a:t>
            </a:r>
            <a:endParaRPr lang="en-US" dirty="0"/>
          </a:p>
        </p:txBody>
      </p:sp>
      <p:sp>
        <p:nvSpPr>
          <p:cNvPr id="3" name="Content Placeholder 2"/>
          <p:cNvSpPr>
            <a:spLocks noGrp="1"/>
          </p:cNvSpPr>
          <p:nvPr>
            <p:ph idx="1"/>
          </p:nvPr>
        </p:nvSpPr>
        <p:spPr/>
        <p:txBody>
          <a:bodyPr/>
          <a:lstStyle/>
          <a:p>
            <a:r>
              <a:rPr lang="en-US" dirty="0" smtClean="0"/>
              <a:t>Do you understand why we argue about points</a:t>
            </a:r>
            <a:r>
              <a:rPr lang="en-US" dirty="0"/>
              <a:t> </a:t>
            </a:r>
            <a:r>
              <a:rPr lang="en-US" dirty="0" smtClean="0"/>
              <a:t>(even though I don’t give you the points)</a:t>
            </a:r>
          </a:p>
          <a:p>
            <a:r>
              <a:rPr lang="en-US" dirty="0" smtClean="0"/>
              <a:t>Today:</a:t>
            </a:r>
          </a:p>
          <a:p>
            <a:pPr lvl="1"/>
            <a:r>
              <a:rPr lang="en-US" dirty="0" smtClean="0"/>
              <a:t>Start an “AP ES Medley”</a:t>
            </a:r>
          </a:p>
          <a:p>
            <a:pPr lvl="1"/>
            <a:r>
              <a:rPr lang="en-US" dirty="0" smtClean="0"/>
              <a:t>Chapter deals with biodiversity and extinction, </a:t>
            </a:r>
            <a:r>
              <a:rPr lang="en-US" dirty="0" err="1" smtClean="0"/>
              <a:t>etc</a:t>
            </a:r>
            <a:endParaRPr lang="en-US" dirty="0" smtClean="0"/>
          </a:p>
          <a:p>
            <a:pPr lvl="1"/>
            <a:endParaRPr lang="en-US" dirty="0"/>
          </a:p>
          <a:p>
            <a:pPr lvl="1"/>
            <a:r>
              <a:rPr lang="en-US" dirty="0" smtClean="0"/>
              <a:t>AP Sign up – April 10</a:t>
            </a:r>
            <a:r>
              <a:rPr lang="en-US" baseline="30000" dirty="0" smtClean="0"/>
              <a:t>th</a:t>
            </a:r>
            <a:r>
              <a:rPr lang="en-US" dirty="0" smtClean="0"/>
              <a:t>!!!!!</a:t>
            </a:r>
          </a:p>
          <a:p>
            <a:pPr lvl="1"/>
            <a:r>
              <a:rPr lang="en-US" dirty="0" smtClean="0"/>
              <a:t>AP test – in 28 days</a:t>
            </a:r>
          </a:p>
          <a:p>
            <a:pPr lvl="1"/>
            <a:endParaRPr lang="en-US" dirty="0"/>
          </a:p>
          <a:p>
            <a:pPr lvl="1"/>
            <a:endParaRPr lang="en-US" dirty="0"/>
          </a:p>
        </p:txBody>
      </p:sp>
    </p:spTree>
    <p:extLst>
      <p:ext uri="{BB962C8B-B14F-4D97-AF65-F5344CB8AC3E}">
        <p14:creationId xmlns:p14="http://schemas.microsoft.com/office/powerpoint/2010/main" val="805479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79462" y="0"/>
            <a:ext cx="7581901" cy="660400"/>
          </a:xfrm>
        </p:spPr>
        <p:txBody>
          <a:bodyPr/>
          <a:lstStyle/>
          <a:p>
            <a:pPr eaLnBrk="1" hangingPunct="1">
              <a:defRPr/>
            </a:pPr>
            <a:r>
              <a:rPr lang="en-US" sz="3300" dirty="0" smtClean="0">
                <a:cs typeface="+mj-cs"/>
              </a:rPr>
              <a:t>People value and seek out nature</a:t>
            </a:r>
          </a:p>
        </p:txBody>
      </p:sp>
      <p:sp>
        <p:nvSpPr>
          <p:cNvPr id="18435" name="Rectangle 3"/>
          <p:cNvSpPr>
            <a:spLocks noGrp="1" noChangeArrowheads="1"/>
          </p:cNvSpPr>
          <p:nvPr>
            <p:ph type="body" idx="1"/>
          </p:nvPr>
        </p:nvSpPr>
        <p:spPr>
          <a:xfrm>
            <a:off x="21441" y="584200"/>
            <a:ext cx="5181600" cy="5943600"/>
          </a:xfrm>
        </p:spPr>
        <p:txBody>
          <a:bodyPr>
            <a:normAutofit/>
          </a:bodyPr>
          <a:lstStyle/>
          <a:p>
            <a:pPr eaLnBrk="1" hangingPunct="1">
              <a:defRPr/>
            </a:pPr>
            <a:r>
              <a:rPr lang="en-US" sz="2400" b="1" u="sng" dirty="0" err="1" smtClean="0">
                <a:cs typeface="+mn-cs"/>
              </a:rPr>
              <a:t>Biophilia</a:t>
            </a:r>
            <a:r>
              <a:rPr lang="en-US" sz="2400" dirty="0" smtClean="0">
                <a:cs typeface="+mn-cs"/>
              </a:rPr>
              <a:t> =</a:t>
            </a:r>
          </a:p>
          <a:p>
            <a:pPr lvl="1">
              <a:defRPr/>
            </a:pPr>
            <a:r>
              <a:rPr lang="en-US" sz="2200" dirty="0" smtClean="0">
                <a:cs typeface="+mn-cs"/>
              </a:rPr>
              <a:t>connections that humans subconsciously seek with life</a:t>
            </a:r>
          </a:p>
          <a:p>
            <a:pPr lvl="1" eaLnBrk="1" hangingPunct="1">
              <a:defRPr/>
            </a:pPr>
            <a:r>
              <a:rPr lang="en-US" sz="2400" dirty="0" smtClean="0"/>
              <a:t>Our affinity for parks and wildlife</a:t>
            </a:r>
          </a:p>
          <a:p>
            <a:pPr lvl="1" eaLnBrk="1" hangingPunct="1">
              <a:defRPr/>
            </a:pPr>
            <a:r>
              <a:rPr lang="en-US" sz="2400" dirty="0" smtClean="0"/>
              <a:t>Keeping of pets</a:t>
            </a:r>
          </a:p>
          <a:p>
            <a:pPr lvl="1" eaLnBrk="1" hangingPunct="1">
              <a:defRPr/>
            </a:pPr>
            <a:r>
              <a:rPr lang="en-US" sz="2400" dirty="0" smtClean="0"/>
              <a:t>High value of real estate with views of natural lands</a:t>
            </a:r>
          </a:p>
          <a:p>
            <a:pPr eaLnBrk="1" hangingPunct="1">
              <a:defRPr/>
            </a:pPr>
            <a:r>
              <a:rPr lang="en-US" sz="2400" b="1" u="sng" dirty="0" smtClean="0">
                <a:cs typeface="+mn-cs"/>
              </a:rPr>
              <a:t>Nature deficit disorder</a:t>
            </a:r>
            <a:r>
              <a:rPr lang="en-US" sz="2400" u="sng" dirty="0" smtClean="0">
                <a:cs typeface="+mn-cs"/>
              </a:rPr>
              <a:t> </a:t>
            </a:r>
            <a:r>
              <a:rPr lang="en-US" sz="2400" dirty="0" smtClean="0">
                <a:cs typeface="+mn-cs"/>
              </a:rPr>
              <a:t>=</a:t>
            </a:r>
          </a:p>
          <a:p>
            <a:pPr lvl="1">
              <a:defRPr/>
            </a:pPr>
            <a:r>
              <a:rPr lang="en-US" sz="2200" dirty="0" smtClean="0">
                <a:cs typeface="+mn-cs"/>
              </a:rPr>
              <a:t> alienation from the natural environment</a:t>
            </a:r>
          </a:p>
          <a:p>
            <a:pPr lvl="1" eaLnBrk="1" hangingPunct="1">
              <a:defRPr/>
            </a:pPr>
            <a:r>
              <a:rPr lang="en-US" sz="2400" dirty="0" smtClean="0"/>
              <a:t>May be behind the emotional and physical problems of the young</a:t>
            </a:r>
          </a:p>
        </p:txBody>
      </p:sp>
      <p:pic>
        <p:nvPicPr>
          <p:cNvPr id="43011" name="Picture 5" descr="11_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3041" y="804333"/>
            <a:ext cx="3940959"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13235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dissolve">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dissolve">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dissolve">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dissolve">
                                      <p:cBhvr>
                                        <p:cTn id="27" dur="5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dissolve">
                                      <p:cBhvr>
                                        <p:cTn id="32" dur="500"/>
                                        <p:tgtEl>
                                          <p:spTgt spid="1843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8435">
                                            <p:txEl>
                                              <p:pRg st="6" end="6"/>
                                            </p:txEl>
                                          </p:spTgt>
                                        </p:tgtEl>
                                        <p:attrNameLst>
                                          <p:attrName>style.visibility</p:attrName>
                                        </p:attrNameLst>
                                      </p:cBhvr>
                                      <p:to>
                                        <p:strVal val="visible"/>
                                      </p:to>
                                    </p:set>
                                    <p:animEffect transition="in" filter="dissolve">
                                      <p:cBhvr>
                                        <p:cTn id="37" dur="500"/>
                                        <p:tgtEl>
                                          <p:spTgt spid="1843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8435">
                                            <p:txEl>
                                              <p:pRg st="7" end="7"/>
                                            </p:txEl>
                                          </p:spTgt>
                                        </p:tgtEl>
                                        <p:attrNameLst>
                                          <p:attrName>style.visibility</p:attrName>
                                        </p:attrNameLst>
                                      </p:cBhvr>
                                      <p:to>
                                        <p:strVal val="visible"/>
                                      </p:to>
                                    </p:set>
                                    <p:animEffect transition="in" filter="dissolve">
                                      <p:cBhvr>
                                        <p:cTn id="42" dur="5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300" dirty="0" smtClean="0"/>
              <a:t>Weighing the Issues – p314</a:t>
            </a:r>
            <a:endParaRPr lang="en-US" sz="3300" dirty="0"/>
          </a:p>
        </p:txBody>
      </p:sp>
      <p:sp>
        <p:nvSpPr>
          <p:cNvPr id="3" name="Content Placeholder 2"/>
          <p:cNvSpPr>
            <a:spLocks noGrp="1"/>
          </p:cNvSpPr>
          <p:nvPr>
            <p:ph idx="1"/>
          </p:nvPr>
        </p:nvSpPr>
        <p:spPr>
          <a:xfrm>
            <a:off x="228600" y="1276350"/>
            <a:ext cx="8788400" cy="4667250"/>
          </a:xfrm>
        </p:spPr>
        <p:txBody>
          <a:bodyPr/>
          <a:lstStyle/>
          <a:p>
            <a:pPr>
              <a:defRPr/>
            </a:pPr>
            <a:r>
              <a:rPr lang="en-US" dirty="0" err="1" smtClean="0"/>
              <a:t>Biophila</a:t>
            </a:r>
            <a:r>
              <a:rPr lang="en-US" dirty="0" smtClean="0"/>
              <a:t> and Nature-Deficit Disorder</a:t>
            </a:r>
          </a:p>
          <a:p>
            <a:pPr>
              <a:defRPr/>
            </a:pPr>
            <a:r>
              <a:rPr lang="en-US" dirty="0" smtClean="0"/>
              <a:t>What do you think of the concepts of </a:t>
            </a:r>
            <a:r>
              <a:rPr lang="en-US" dirty="0" err="1" smtClean="0"/>
              <a:t>biophilia</a:t>
            </a:r>
            <a:r>
              <a:rPr lang="en-US" dirty="0" smtClean="0"/>
              <a:t> and “nature-deficit disorder”?  Have you ever felt a connection to other living things that you couldn’t explain in scientific or economic terms?  Do you think that an affinity for other living things makes is innately human?</a:t>
            </a:r>
          </a:p>
          <a:p>
            <a:pPr lvl="1">
              <a:defRPr/>
            </a:pPr>
            <a:r>
              <a:rPr lang="en-US" dirty="0" smtClean="0"/>
              <a:t>Pets?</a:t>
            </a:r>
          </a:p>
          <a:p>
            <a:pPr lvl="1">
              <a:defRPr/>
            </a:pPr>
            <a:r>
              <a:rPr lang="en-US" dirty="0" smtClean="0"/>
              <a:t>Camping?</a:t>
            </a:r>
          </a:p>
          <a:p>
            <a:pPr lvl="1">
              <a:defRPr/>
            </a:pPr>
            <a:r>
              <a:rPr lang="en-US" dirty="0" smtClean="0"/>
              <a:t>Laying on ground and looking up?</a:t>
            </a:r>
            <a:endParaRPr lang="en-US" dirty="0"/>
          </a:p>
        </p:txBody>
      </p:sp>
    </p:spTree>
    <p:extLst>
      <p:ext uri="{BB962C8B-B14F-4D97-AF65-F5344CB8AC3E}">
        <p14:creationId xmlns:p14="http://schemas.microsoft.com/office/powerpoint/2010/main" val="215285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28600" y="381000"/>
            <a:ext cx="8686800" cy="466725"/>
          </a:xfrm>
        </p:spPr>
        <p:txBody>
          <a:bodyPr/>
          <a:lstStyle/>
          <a:p>
            <a:pPr eaLnBrk="1" hangingPunct="1">
              <a:defRPr/>
            </a:pPr>
            <a:r>
              <a:rPr lang="en-US" sz="2800" dirty="0" smtClean="0">
                <a:cs typeface="+mj-cs"/>
              </a:rPr>
              <a:t>Do we have ethical obligations to other species?</a:t>
            </a:r>
          </a:p>
        </p:txBody>
      </p:sp>
      <p:sp>
        <p:nvSpPr>
          <p:cNvPr id="75779" name="Rectangle 3"/>
          <p:cNvSpPr>
            <a:spLocks noGrp="1" noChangeArrowheads="1"/>
          </p:cNvSpPr>
          <p:nvPr>
            <p:ph type="body" idx="1"/>
          </p:nvPr>
        </p:nvSpPr>
        <p:spPr>
          <a:xfrm>
            <a:off x="152400" y="1371600"/>
            <a:ext cx="8788400" cy="3295650"/>
          </a:xfrm>
        </p:spPr>
        <p:txBody>
          <a:bodyPr>
            <a:normAutofit/>
          </a:bodyPr>
          <a:lstStyle/>
          <a:p>
            <a:pPr eaLnBrk="1" hangingPunct="1">
              <a:defRPr/>
            </a:pPr>
            <a:r>
              <a:rPr lang="en-US" dirty="0" smtClean="0">
                <a:cs typeface="+mn-cs"/>
              </a:rPr>
              <a:t>Humans are part of nature and need resources to survive</a:t>
            </a:r>
          </a:p>
          <a:p>
            <a:pPr eaLnBrk="1" hangingPunct="1">
              <a:defRPr/>
            </a:pPr>
            <a:r>
              <a:rPr lang="en-US" dirty="0" smtClean="0">
                <a:cs typeface="+mn-cs"/>
              </a:rPr>
              <a:t>But, we also have conscious reasoning ability and can control our actions</a:t>
            </a:r>
          </a:p>
          <a:p>
            <a:pPr lvl="1" eaLnBrk="1" hangingPunct="1">
              <a:defRPr/>
            </a:pPr>
            <a:r>
              <a:rPr lang="en-US" dirty="0" smtClean="0"/>
              <a:t>Our ethics have developed from our intelligence and our ability to make choices</a:t>
            </a:r>
          </a:p>
          <a:p>
            <a:pPr eaLnBrk="1" hangingPunct="1">
              <a:defRPr/>
            </a:pPr>
            <a:r>
              <a:rPr lang="en-US" dirty="0" smtClean="0">
                <a:cs typeface="+mn-cs"/>
              </a:rPr>
              <a:t>Many people feel that other organisms have intrinsic value and an inherent right to exist</a:t>
            </a:r>
          </a:p>
        </p:txBody>
      </p:sp>
    </p:spTree>
    <p:extLst>
      <p:ext uri="{BB962C8B-B14F-4D97-AF65-F5344CB8AC3E}">
        <p14:creationId xmlns:p14="http://schemas.microsoft.com/office/powerpoint/2010/main" val="3786210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dissolve">
                                      <p:cBhvr>
                                        <p:cTn id="7" dur="500"/>
                                        <p:tgtEl>
                                          <p:spTgt spid="757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dissolve">
                                      <p:cBhvr>
                                        <p:cTn id="12" dur="500"/>
                                        <p:tgtEl>
                                          <p:spTgt spid="757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75779">
                                            <p:txEl>
                                              <p:pRg st="2" end="2"/>
                                            </p:txEl>
                                          </p:spTgt>
                                        </p:tgtEl>
                                        <p:attrNameLst>
                                          <p:attrName>style.visibility</p:attrName>
                                        </p:attrNameLst>
                                      </p:cBhvr>
                                      <p:to>
                                        <p:strVal val="visible"/>
                                      </p:to>
                                    </p:set>
                                    <p:animEffect transition="in" filter="dissolve">
                                      <p:cBhvr>
                                        <p:cTn id="17" dur="500"/>
                                        <p:tgtEl>
                                          <p:spTgt spid="757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75779">
                                            <p:txEl>
                                              <p:pRg st="3" end="3"/>
                                            </p:txEl>
                                          </p:spTgt>
                                        </p:tgtEl>
                                        <p:attrNameLst>
                                          <p:attrName>style.visibility</p:attrName>
                                        </p:attrNameLst>
                                      </p:cBhvr>
                                      <p:to>
                                        <p:strVal val="visible"/>
                                      </p:to>
                                    </p:set>
                                    <p:animEffect transition="in" filter="dissolve">
                                      <p:cBhvr>
                                        <p:cTn id="22" dur="500"/>
                                        <p:tgtEl>
                                          <p:spTgt spid="757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4/10 ATB</a:t>
            </a:r>
            <a:endParaRPr lang="en-US" dirty="0"/>
          </a:p>
        </p:txBody>
      </p:sp>
      <p:sp>
        <p:nvSpPr>
          <p:cNvPr id="3" name="Content Placeholder 2"/>
          <p:cNvSpPr>
            <a:spLocks noGrp="1"/>
          </p:cNvSpPr>
          <p:nvPr>
            <p:ph idx="1"/>
          </p:nvPr>
        </p:nvSpPr>
        <p:spPr/>
        <p:txBody>
          <a:bodyPr/>
          <a:lstStyle/>
          <a:p>
            <a:r>
              <a:rPr lang="en-US" dirty="0" smtClean="0"/>
              <a:t>Name two ecosystem services</a:t>
            </a:r>
          </a:p>
          <a:p>
            <a:r>
              <a:rPr lang="en-US" dirty="0" smtClean="0"/>
              <a:t>Today:</a:t>
            </a:r>
          </a:p>
          <a:p>
            <a:pPr lvl="1"/>
            <a:r>
              <a:rPr lang="en-US" dirty="0" smtClean="0"/>
              <a:t>Discuss island biogeography</a:t>
            </a:r>
          </a:p>
          <a:p>
            <a:pPr lvl="1"/>
            <a:r>
              <a:rPr lang="en-US" dirty="0" smtClean="0"/>
              <a:t>Start Rhino Movie</a:t>
            </a:r>
          </a:p>
          <a:p>
            <a:pPr lvl="1"/>
            <a:endParaRPr lang="en-US" dirty="0"/>
          </a:p>
          <a:p>
            <a:pPr lvl="1"/>
            <a:r>
              <a:rPr lang="en-US" dirty="0" smtClean="0"/>
              <a:t>ENVIROTHON SIGN UP</a:t>
            </a:r>
            <a:endParaRPr lang="en-US" dirty="0"/>
          </a:p>
        </p:txBody>
      </p:sp>
    </p:spTree>
    <p:extLst>
      <p:ext uri="{BB962C8B-B14F-4D97-AF65-F5344CB8AC3E}">
        <p14:creationId xmlns:p14="http://schemas.microsoft.com/office/powerpoint/2010/main" val="128800370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611905" y="1761565"/>
            <a:ext cx="6406028" cy="5124822"/>
          </a:xfrm>
          <a:prstGeom prst="rect">
            <a:avLst/>
          </a:prstGeom>
        </p:spPr>
      </p:pic>
      <p:sp>
        <p:nvSpPr>
          <p:cNvPr id="2" name="Title 1"/>
          <p:cNvSpPr>
            <a:spLocks noGrp="1"/>
          </p:cNvSpPr>
          <p:nvPr>
            <p:ph type="title"/>
          </p:nvPr>
        </p:nvSpPr>
        <p:spPr/>
        <p:txBody>
          <a:bodyPr/>
          <a:lstStyle/>
          <a:p>
            <a:r>
              <a:rPr lang="en-US" dirty="0" smtClean="0"/>
              <a:t>Saving cute creatures </a:t>
            </a:r>
            <a:r>
              <a:rPr lang="en-US" dirty="0" err="1" smtClean="0"/>
              <a:t>vs</a:t>
            </a:r>
            <a:r>
              <a:rPr lang="en-US" dirty="0" smtClean="0"/>
              <a:t> ugly ones?</a:t>
            </a:r>
            <a:endParaRPr lang="en-US" dirty="0"/>
          </a:p>
        </p:txBody>
      </p:sp>
      <p:pic>
        <p:nvPicPr>
          <p:cNvPr id="4" name="Picture 3"/>
          <p:cNvPicPr>
            <a:picLocks noChangeAspect="1"/>
          </p:cNvPicPr>
          <p:nvPr/>
        </p:nvPicPr>
        <p:blipFill>
          <a:blip r:embed="rId3"/>
          <a:stretch>
            <a:fillRect/>
          </a:stretch>
        </p:blipFill>
        <p:spPr>
          <a:xfrm>
            <a:off x="0" y="2717799"/>
            <a:ext cx="5638800" cy="4140200"/>
          </a:xfrm>
          <a:prstGeom prst="rect">
            <a:avLst/>
          </a:prstGeom>
        </p:spPr>
      </p:pic>
      <p:pic>
        <p:nvPicPr>
          <p:cNvPr id="7" name="Picture 6"/>
          <p:cNvPicPr>
            <a:picLocks noChangeAspect="1"/>
          </p:cNvPicPr>
          <p:nvPr/>
        </p:nvPicPr>
        <p:blipFill>
          <a:blip r:embed="rId4"/>
          <a:stretch>
            <a:fillRect/>
          </a:stretch>
        </p:blipFill>
        <p:spPr>
          <a:xfrm>
            <a:off x="5058832" y="1656817"/>
            <a:ext cx="4085167" cy="2971031"/>
          </a:xfrm>
          <a:prstGeom prst="rect">
            <a:avLst/>
          </a:prstGeom>
        </p:spPr>
      </p:pic>
      <p:pic>
        <p:nvPicPr>
          <p:cNvPr id="8" name="Picture 7"/>
          <p:cNvPicPr>
            <a:picLocks noChangeAspect="1"/>
          </p:cNvPicPr>
          <p:nvPr/>
        </p:nvPicPr>
        <p:blipFill>
          <a:blip r:embed="rId5"/>
          <a:stretch>
            <a:fillRect/>
          </a:stretch>
        </p:blipFill>
        <p:spPr>
          <a:xfrm>
            <a:off x="5774266" y="4627848"/>
            <a:ext cx="3369733" cy="2230151"/>
          </a:xfrm>
          <a:prstGeom prst="rect">
            <a:avLst/>
          </a:prstGeom>
        </p:spPr>
      </p:pic>
    </p:spTree>
    <p:extLst>
      <p:ext uri="{BB962C8B-B14F-4D97-AF65-F5344CB8AC3E}">
        <p14:creationId xmlns:p14="http://schemas.microsoft.com/office/powerpoint/2010/main" val="11934179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81000" y="304800"/>
            <a:ext cx="8534400" cy="1073150"/>
          </a:xfrm>
        </p:spPr>
        <p:txBody>
          <a:bodyPr/>
          <a:lstStyle/>
          <a:p>
            <a:pPr eaLnBrk="1" hangingPunct="1">
              <a:defRPr/>
            </a:pPr>
            <a:r>
              <a:rPr lang="en-US" sz="3500" dirty="0" smtClean="0">
                <a:cs typeface="+mj-cs"/>
              </a:rPr>
              <a:t>Conservation biology responds to biodiversity loss</a:t>
            </a:r>
          </a:p>
        </p:txBody>
      </p:sp>
      <p:sp>
        <p:nvSpPr>
          <p:cNvPr id="76803" name="Rectangle 3"/>
          <p:cNvSpPr>
            <a:spLocks noGrp="1" noChangeArrowheads="1"/>
          </p:cNvSpPr>
          <p:nvPr>
            <p:ph type="body" idx="1"/>
          </p:nvPr>
        </p:nvSpPr>
        <p:spPr>
          <a:xfrm>
            <a:off x="4038600" y="1377950"/>
            <a:ext cx="4800600" cy="5216525"/>
          </a:xfrm>
        </p:spPr>
        <p:txBody>
          <a:bodyPr>
            <a:normAutofit/>
          </a:bodyPr>
          <a:lstStyle/>
          <a:p>
            <a:pPr eaLnBrk="1" hangingPunct="1">
              <a:defRPr/>
            </a:pPr>
            <a:r>
              <a:rPr lang="en-US" b="1" u="sng" dirty="0" smtClean="0">
                <a:cs typeface="+mn-cs"/>
              </a:rPr>
              <a:t>Conservation biology</a:t>
            </a:r>
            <a:r>
              <a:rPr lang="en-US" u="sng" dirty="0" smtClean="0">
                <a:cs typeface="+mn-cs"/>
              </a:rPr>
              <a:t> </a:t>
            </a:r>
            <a:r>
              <a:rPr lang="en-US" dirty="0" smtClean="0">
                <a:cs typeface="+mn-cs"/>
              </a:rPr>
              <a:t>= </a:t>
            </a:r>
          </a:p>
          <a:p>
            <a:pPr lvl="1">
              <a:defRPr/>
            </a:pPr>
            <a:r>
              <a:rPr lang="en-US" dirty="0" smtClean="0">
                <a:cs typeface="+mn-cs"/>
              </a:rPr>
              <a:t>devoted to understanding the factors that influence the loss, protection, and restoration of biodiversity</a:t>
            </a:r>
          </a:p>
          <a:p>
            <a:pPr lvl="1" eaLnBrk="1" hangingPunct="1">
              <a:defRPr/>
            </a:pPr>
            <a:r>
              <a:rPr lang="en-US" dirty="0" smtClean="0"/>
              <a:t>Arose as scientists became alarmed at the degradation of natural systems</a:t>
            </a:r>
          </a:p>
          <a:p>
            <a:pPr lvl="1" eaLnBrk="1" hangingPunct="1">
              <a:defRPr/>
            </a:pPr>
            <a:r>
              <a:rPr lang="en-US" dirty="0" smtClean="0"/>
              <a:t>An applied and goal-oriented science</a:t>
            </a:r>
          </a:p>
          <a:p>
            <a:pPr lvl="1" eaLnBrk="1" hangingPunct="1">
              <a:defRPr/>
            </a:pPr>
            <a:endParaRPr lang="en-US" dirty="0" smtClean="0"/>
          </a:p>
        </p:txBody>
      </p:sp>
      <p:pic>
        <p:nvPicPr>
          <p:cNvPr id="46083" name="Picture 5" descr="11_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82800"/>
            <a:ext cx="40386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910666" y="1851025"/>
            <a:ext cx="3725334" cy="13716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3391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6803">
                                            <p:txEl>
                                              <p:pRg st="1" end="1"/>
                                            </p:txEl>
                                          </p:spTgt>
                                        </p:tgtEl>
                                        <p:attrNameLst>
                                          <p:attrName>style.visibility</p:attrName>
                                        </p:attrNameLst>
                                      </p:cBhvr>
                                      <p:to>
                                        <p:strVal val="visible"/>
                                      </p:to>
                                    </p:set>
                                    <p:anim calcmode="lin" valueType="num">
                                      <p:cBhvr additive="base">
                                        <p:cTn id="13" dur="500" fill="hold"/>
                                        <p:tgtEl>
                                          <p:spTgt spid="768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68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6803">
                                            <p:txEl>
                                              <p:pRg st="2" end="2"/>
                                            </p:txEl>
                                          </p:spTgt>
                                        </p:tgtEl>
                                        <p:attrNameLst>
                                          <p:attrName>style.visibility</p:attrName>
                                        </p:attrNameLst>
                                      </p:cBhvr>
                                      <p:to>
                                        <p:strVal val="visible"/>
                                      </p:to>
                                    </p:set>
                                    <p:anim calcmode="lin" valueType="num">
                                      <p:cBhvr additive="base">
                                        <p:cTn id="19" dur="500" fill="hold"/>
                                        <p:tgtEl>
                                          <p:spTgt spid="768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6803">
                                            <p:txEl>
                                              <p:pRg st="3" end="3"/>
                                            </p:txEl>
                                          </p:spTgt>
                                        </p:tgtEl>
                                        <p:attrNameLst>
                                          <p:attrName>style.visibility</p:attrName>
                                        </p:attrNameLst>
                                      </p:cBhvr>
                                      <p:to>
                                        <p:strVal val="visible"/>
                                      </p:to>
                                    </p:set>
                                    <p:anim calcmode="lin" valueType="num">
                                      <p:cBhvr additive="base">
                                        <p:cTn id="25" dur="500" fill="hold"/>
                                        <p:tgtEl>
                                          <p:spTgt spid="768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68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0" nodeType="clickEffect">
                                  <p:stCondLst>
                                    <p:cond delay="0"/>
                                  </p:stCondLst>
                                  <p:childTnLst>
                                    <p:animEffect transition="out" filter="blinds(horizontal)">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ATB</a:t>
            </a:r>
            <a:endParaRPr lang="en-US" dirty="0"/>
          </a:p>
        </p:txBody>
      </p:sp>
      <p:sp>
        <p:nvSpPr>
          <p:cNvPr id="3" name="Content Placeholder 2"/>
          <p:cNvSpPr>
            <a:spLocks noGrp="1"/>
          </p:cNvSpPr>
          <p:nvPr>
            <p:ph idx="1"/>
          </p:nvPr>
        </p:nvSpPr>
        <p:spPr/>
        <p:txBody>
          <a:bodyPr/>
          <a:lstStyle/>
          <a:p>
            <a:r>
              <a:rPr lang="en-US" dirty="0" smtClean="0"/>
              <a:t>What is the minimum viable population?</a:t>
            </a:r>
          </a:p>
          <a:p>
            <a:r>
              <a:rPr lang="en-US" dirty="0" smtClean="0"/>
              <a:t>Today:</a:t>
            </a:r>
          </a:p>
          <a:p>
            <a:pPr lvl="1"/>
            <a:r>
              <a:rPr lang="en-US" dirty="0" smtClean="0"/>
              <a:t>Finish the chapter</a:t>
            </a:r>
          </a:p>
          <a:p>
            <a:pPr lvl="1"/>
            <a:r>
              <a:rPr lang="en-US" dirty="0" smtClean="0"/>
              <a:t>Bring your book tomorrow (book assignment)</a:t>
            </a:r>
          </a:p>
          <a:p>
            <a:pPr lvl="1"/>
            <a:r>
              <a:rPr lang="en-US" dirty="0" smtClean="0"/>
              <a:t>52 point quiz or test -- Wednesday</a:t>
            </a:r>
            <a:endParaRPr lang="en-US" dirty="0"/>
          </a:p>
        </p:txBody>
      </p:sp>
    </p:spTree>
    <p:extLst>
      <p:ext uri="{BB962C8B-B14F-4D97-AF65-F5344CB8AC3E}">
        <p14:creationId xmlns:p14="http://schemas.microsoft.com/office/powerpoint/2010/main" val="422176735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52400" y="16933"/>
            <a:ext cx="8763000" cy="466725"/>
          </a:xfrm>
        </p:spPr>
        <p:txBody>
          <a:bodyPr/>
          <a:lstStyle/>
          <a:p>
            <a:pPr eaLnBrk="1" hangingPunct="1">
              <a:defRPr/>
            </a:pPr>
            <a:r>
              <a:rPr lang="en-US" sz="2800" u="sng" dirty="0" smtClean="0">
                <a:cs typeface="+mj-cs"/>
              </a:rPr>
              <a:t>Conservation scientists work at multiple levels</a:t>
            </a:r>
          </a:p>
        </p:txBody>
      </p:sp>
      <p:sp>
        <p:nvSpPr>
          <p:cNvPr id="19459" name="Rectangle 3"/>
          <p:cNvSpPr>
            <a:spLocks noGrp="1" noChangeArrowheads="1"/>
          </p:cNvSpPr>
          <p:nvPr>
            <p:ph type="body" idx="1"/>
          </p:nvPr>
        </p:nvSpPr>
        <p:spPr>
          <a:xfrm>
            <a:off x="381000" y="483658"/>
            <a:ext cx="8382000" cy="6103409"/>
          </a:xfrm>
        </p:spPr>
        <p:txBody>
          <a:bodyPr>
            <a:normAutofit/>
          </a:bodyPr>
          <a:lstStyle/>
          <a:p>
            <a:pPr eaLnBrk="1" hangingPunct="1">
              <a:spcBef>
                <a:spcPct val="0"/>
              </a:spcBef>
              <a:defRPr/>
            </a:pPr>
            <a:r>
              <a:rPr lang="en-US" sz="2500" dirty="0" smtClean="0"/>
              <a:t>Conservation biologists integrate evolution and extinction with ecology and environmental systems</a:t>
            </a:r>
          </a:p>
          <a:p>
            <a:pPr lvl="1" eaLnBrk="1" hangingPunct="1">
              <a:spcBef>
                <a:spcPct val="0"/>
              </a:spcBef>
              <a:defRPr/>
            </a:pPr>
            <a:r>
              <a:rPr lang="en-US" sz="2500" dirty="0" smtClean="0"/>
              <a:t>Design, test, and implement ways to mitigate human impacts</a:t>
            </a:r>
          </a:p>
          <a:p>
            <a:pPr eaLnBrk="1" hangingPunct="1">
              <a:spcBef>
                <a:spcPct val="0"/>
              </a:spcBef>
              <a:defRPr/>
            </a:pPr>
            <a:r>
              <a:rPr lang="en-US" sz="2500" b="1" u="sng" dirty="0" smtClean="0"/>
              <a:t>Conservation geneticists</a:t>
            </a:r>
            <a:r>
              <a:rPr lang="en-US" sz="2500" u="sng" dirty="0" smtClean="0"/>
              <a:t> </a:t>
            </a:r>
            <a:r>
              <a:rPr lang="en-US" sz="2500" dirty="0" smtClean="0"/>
              <a:t>= </a:t>
            </a:r>
          </a:p>
          <a:p>
            <a:pPr lvl="1" eaLnBrk="1" hangingPunct="1">
              <a:spcBef>
                <a:spcPct val="0"/>
              </a:spcBef>
              <a:defRPr/>
            </a:pPr>
            <a:r>
              <a:rPr lang="en-US" sz="2500" dirty="0" smtClean="0"/>
              <a:t>study genetic attributes of organisms to infer the status of their population</a:t>
            </a:r>
          </a:p>
          <a:p>
            <a:pPr eaLnBrk="1" hangingPunct="1">
              <a:spcBef>
                <a:spcPct val="0"/>
              </a:spcBef>
              <a:defRPr/>
            </a:pPr>
            <a:r>
              <a:rPr lang="en-US" sz="2500" b="1" u="sng" dirty="0" smtClean="0"/>
              <a:t>Minimum viable population</a:t>
            </a:r>
            <a:r>
              <a:rPr lang="en-US" sz="2500" u="sng" dirty="0" smtClean="0"/>
              <a:t> </a:t>
            </a:r>
            <a:r>
              <a:rPr lang="en-US" sz="2500" dirty="0" smtClean="0"/>
              <a:t>=</a:t>
            </a:r>
          </a:p>
          <a:p>
            <a:pPr lvl="1" eaLnBrk="1" hangingPunct="1">
              <a:spcBef>
                <a:spcPct val="0"/>
              </a:spcBef>
              <a:defRPr/>
            </a:pPr>
            <a:r>
              <a:rPr lang="en-US" sz="2500" dirty="0" smtClean="0"/>
              <a:t> how small a population can become before it runs into problems</a:t>
            </a:r>
          </a:p>
          <a:p>
            <a:pPr eaLnBrk="1" hangingPunct="1">
              <a:spcBef>
                <a:spcPct val="0"/>
              </a:spcBef>
              <a:defRPr/>
            </a:pPr>
            <a:r>
              <a:rPr lang="en-US" sz="2500" b="1" u="sng" dirty="0" err="1" smtClean="0"/>
              <a:t>Metapopulations</a:t>
            </a:r>
            <a:r>
              <a:rPr lang="en-US" sz="2500" dirty="0" smtClean="0"/>
              <a:t> = </a:t>
            </a:r>
          </a:p>
          <a:p>
            <a:pPr lvl="1" eaLnBrk="1" hangingPunct="1">
              <a:spcBef>
                <a:spcPct val="0"/>
              </a:spcBef>
              <a:defRPr/>
            </a:pPr>
            <a:r>
              <a:rPr lang="en-US" sz="2500" dirty="0" smtClean="0"/>
              <a:t>a network of subpopulations</a:t>
            </a:r>
          </a:p>
          <a:p>
            <a:pPr lvl="2" eaLnBrk="1" hangingPunct="1">
              <a:spcBef>
                <a:spcPct val="0"/>
              </a:spcBef>
              <a:defRPr/>
            </a:pPr>
            <a:r>
              <a:rPr lang="en-US" sz="2500" dirty="0" smtClean="0"/>
              <a:t>Small populations are most vulnerable to extinction and need special attention</a:t>
            </a:r>
          </a:p>
        </p:txBody>
      </p:sp>
      <p:sp>
        <p:nvSpPr>
          <p:cNvPr id="4" name="Rectangle 3"/>
          <p:cNvSpPr/>
          <p:nvPr/>
        </p:nvSpPr>
        <p:spPr>
          <a:xfrm>
            <a:off x="1202266" y="4707466"/>
            <a:ext cx="4826001" cy="440267"/>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632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dissolve">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dissolve">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dissolve">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dissolve">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dissolve">
                                      <p:cBhvr>
                                        <p:cTn id="27" dur="500"/>
                                        <p:tgtEl>
                                          <p:spTgt spid="1945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9459">
                                            <p:txEl>
                                              <p:pRg st="5" end="5"/>
                                            </p:txEl>
                                          </p:spTgt>
                                        </p:tgtEl>
                                        <p:attrNameLst>
                                          <p:attrName>style.visibility</p:attrName>
                                        </p:attrNameLst>
                                      </p:cBhvr>
                                      <p:to>
                                        <p:strVal val="visible"/>
                                      </p:to>
                                    </p:set>
                                    <p:animEffect transition="in" filter="dissolve">
                                      <p:cBhvr>
                                        <p:cTn id="32" dur="500"/>
                                        <p:tgtEl>
                                          <p:spTgt spid="1945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9459">
                                            <p:txEl>
                                              <p:pRg st="6" end="6"/>
                                            </p:txEl>
                                          </p:spTgt>
                                        </p:tgtEl>
                                        <p:attrNameLst>
                                          <p:attrName>style.visibility</p:attrName>
                                        </p:attrNameLst>
                                      </p:cBhvr>
                                      <p:to>
                                        <p:strVal val="visible"/>
                                      </p:to>
                                    </p:set>
                                    <p:animEffect transition="in" filter="dissolve">
                                      <p:cBhvr>
                                        <p:cTn id="37" dur="500"/>
                                        <p:tgtEl>
                                          <p:spTgt spid="1945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9459">
                                            <p:txEl>
                                              <p:pRg st="7" end="7"/>
                                            </p:txEl>
                                          </p:spTgt>
                                        </p:tgtEl>
                                        <p:attrNameLst>
                                          <p:attrName>style.visibility</p:attrName>
                                        </p:attrNameLst>
                                      </p:cBhvr>
                                      <p:to>
                                        <p:strVal val="visible"/>
                                      </p:to>
                                    </p:set>
                                    <p:animEffect transition="in" filter="dissolve">
                                      <p:cBhvr>
                                        <p:cTn id="42" dur="500"/>
                                        <p:tgtEl>
                                          <p:spTgt spid="19459">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19459">
                                            <p:txEl>
                                              <p:pRg st="8" end="8"/>
                                            </p:txEl>
                                          </p:spTgt>
                                        </p:tgtEl>
                                        <p:attrNameLst>
                                          <p:attrName>style.visibility</p:attrName>
                                        </p:attrNameLst>
                                      </p:cBhvr>
                                      <p:to>
                                        <p:strVal val="visible"/>
                                      </p:to>
                                    </p:set>
                                    <p:animEffect transition="in" filter="dissolve">
                                      <p:cBhvr>
                                        <p:cTn id="47" dur="500"/>
                                        <p:tgtEl>
                                          <p:spTgt spid="1945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779462" y="107577"/>
            <a:ext cx="7581901" cy="993090"/>
          </a:xfrm>
        </p:spPr>
        <p:txBody>
          <a:bodyPr/>
          <a:lstStyle/>
          <a:p>
            <a:pPr eaLnBrk="1" hangingPunct="1">
              <a:defRPr/>
            </a:pPr>
            <a:r>
              <a:rPr lang="en-US" dirty="0" smtClean="0">
                <a:cs typeface="+mj-cs"/>
              </a:rPr>
              <a:t>Island biogeography</a:t>
            </a:r>
          </a:p>
        </p:txBody>
      </p:sp>
      <p:sp>
        <p:nvSpPr>
          <p:cNvPr id="77827" name="Rectangle 3"/>
          <p:cNvSpPr>
            <a:spLocks noGrp="1" noChangeArrowheads="1"/>
          </p:cNvSpPr>
          <p:nvPr>
            <p:ph type="body" idx="1"/>
          </p:nvPr>
        </p:nvSpPr>
        <p:spPr>
          <a:xfrm>
            <a:off x="192088" y="1263649"/>
            <a:ext cx="8788400" cy="5374217"/>
          </a:xfrm>
        </p:spPr>
        <p:txBody>
          <a:bodyPr>
            <a:normAutofit lnSpcReduction="10000"/>
          </a:bodyPr>
          <a:lstStyle/>
          <a:p>
            <a:pPr eaLnBrk="1" hangingPunct="1">
              <a:defRPr/>
            </a:pPr>
            <a:r>
              <a:rPr lang="en-US" sz="2600" b="1" u="sng" dirty="0" smtClean="0"/>
              <a:t>Equilibrium theory of island biogeography</a:t>
            </a:r>
            <a:r>
              <a:rPr lang="en-US" sz="2600" u="sng" dirty="0" smtClean="0"/>
              <a:t> </a:t>
            </a:r>
            <a:r>
              <a:rPr lang="en-US" sz="2600" dirty="0" smtClean="0"/>
              <a:t>= </a:t>
            </a:r>
          </a:p>
          <a:p>
            <a:pPr lvl="1" eaLnBrk="1" hangingPunct="1">
              <a:defRPr/>
            </a:pPr>
            <a:r>
              <a:rPr lang="en-US" sz="2600" dirty="0" smtClean="0"/>
              <a:t>explains how species come to be distributed among oceanic islands</a:t>
            </a:r>
          </a:p>
          <a:p>
            <a:pPr lvl="1" eaLnBrk="1" hangingPunct="1">
              <a:defRPr/>
            </a:pPr>
            <a:r>
              <a:rPr lang="en-US" sz="2600" dirty="0" smtClean="0"/>
              <a:t>Also applies to </a:t>
            </a:r>
            <a:r>
              <a:rPr lang="ja-JP" altLang="en-US" sz="2600" dirty="0" smtClean="0">
                <a:latin typeface="Arial"/>
              </a:rPr>
              <a:t>“</a:t>
            </a:r>
            <a:r>
              <a:rPr lang="en-US" sz="2600" dirty="0" smtClean="0"/>
              <a:t>habitat islands</a:t>
            </a:r>
            <a:r>
              <a:rPr lang="ja-JP" altLang="en-US" sz="2600" dirty="0" smtClean="0">
                <a:latin typeface="Arial"/>
              </a:rPr>
              <a:t>”</a:t>
            </a:r>
            <a:r>
              <a:rPr lang="en-US" sz="2600" dirty="0" smtClean="0"/>
              <a:t> – patches of one habitat type isolated within a </a:t>
            </a:r>
            <a:r>
              <a:rPr lang="ja-JP" altLang="en-US" sz="2600" dirty="0" smtClean="0">
                <a:latin typeface="Arial"/>
              </a:rPr>
              <a:t>“</a:t>
            </a:r>
            <a:r>
              <a:rPr lang="en-US" sz="2600" dirty="0" smtClean="0"/>
              <a:t>sea</a:t>
            </a:r>
            <a:r>
              <a:rPr lang="ja-JP" altLang="en-US" sz="2600" dirty="0" smtClean="0">
                <a:latin typeface="Arial"/>
              </a:rPr>
              <a:t>”</a:t>
            </a:r>
            <a:r>
              <a:rPr lang="en-US" sz="2600" dirty="0" smtClean="0"/>
              <a:t> of others</a:t>
            </a:r>
          </a:p>
          <a:p>
            <a:pPr lvl="2">
              <a:defRPr/>
            </a:pPr>
            <a:r>
              <a:rPr lang="en-US" sz="2400" dirty="0" smtClean="0"/>
              <a:t>Ex high elevations, habitat scatter around development</a:t>
            </a:r>
          </a:p>
          <a:p>
            <a:pPr lvl="1" eaLnBrk="1" hangingPunct="1">
              <a:defRPr/>
            </a:pPr>
            <a:r>
              <a:rPr lang="en-US" sz="2600" dirty="0" smtClean="0"/>
              <a:t>Explains how the number of species on an island results from an equilibrium between immigration and extirpation</a:t>
            </a:r>
          </a:p>
          <a:p>
            <a:pPr lvl="1" eaLnBrk="1" hangingPunct="1">
              <a:defRPr/>
            </a:pPr>
            <a:r>
              <a:rPr lang="en-US" sz="2600" dirty="0" smtClean="0"/>
              <a:t>Predicts an island</a:t>
            </a:r>
            <a:r>
              <a:rPr lang="ja-JP" altLang="en-US" sz="2600" dirty="0" smtClean="0">
                <a:latin typeface="Arial"/>
              </a:rPr>
              <a:t>’</a:t>
            </a:r>
            <a:r>
              <a:rPr lang="en-US" sz="2600" dirty="0" smtClean="0"/>
              <a:t>s species richness based on the island</a:t>
            </a:r>
            <a:r>
              <a:rPr lang="ja-JP" altLang="en-US" sz="2600" dirty="0" smtClean="0">
                <a:latin typeface="Arial"/>
              </a:rPr>
              <a:t>’</a:t>
            </a:r>
            <a:r>
              <a:rPr lang="en-US" sz="2600" dirty="0" smtClean="0"/>
              <a:t>s size and distance from the mainland</a:t>
            </a:r>
          </a:p>
          <a:p>
            <a:pPr lvl="1" eaLnBrk="1" hangingPunct="1">
              <a:defRPr/>
            </a:pPr>
            <a:endParaRPr lang="en-US" sz="2600" dirty="0"/>
          </a:p>
          <a:p>
            <a:pPr lvl="1" eaLnBrk="1" hangingPunct="1">
              <a:defRPr/>
            </a:pPr>
            <a:r>
              <a:rPr lang="en-US" sz="2600" dirty="0" smtClean="0"/>
              <a:t>(study this slide)</a:t>
            </a:r>
          </a:p>
        </p:txBody>
      </p:sp>
    </p:spTree>
    <p:extLst>
      <p:ext uri="{BB962C8B-B14F-4D97-AF65-F5344CB8AC3E}">
        <p14:creationId xmlns:p14="http://schemas.microsoft.com/office/powerpoint/2010/main" val="14863146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782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782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782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82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688290"/>
          </a:xfrm>
        </p:spPr>
        <p:txBody>
          <a:bodyPr/>
          <a:lstStyle/>
          <a:p>
            <a:r>
              <a:rPr lang="en-US" sz="4000" dirty="0"/>
              <a:t>Island </a:t>
            </a:r>
            <a:r>
              <a:rPr lang="en-US" sz="4000" dirty="0" smtClean="0"/>
              <a:t>biogeography Affects</a:t>
            </a:r>
            <a:endParaRPr lang="en-US" sz="4000" dirty="0"/>
          </a:p>
        </p:txBody>
      </p:sp>
      <p:sp>
        <p:nvSpPr>
          <p:cNvPr id="3" name="Content Placeholder 2"/>
          <p:cNvSpPr>
            <a:spLocks noGrp="1"/>
          </p:cNvSpPr>
          <p:nvPr>
            <p:ph idx="1"/>
          </p:nvPr>
        </p:nvSpPr>
        <p:spPr>
          <a:xfrm>
            <a:off x="322262" y="1069788"/>
            <a:ext cx="7581901" cy="3953436"/>
          </a:xfrm>
        </p:spPr>
        <p:txBody>
          <a:bodyPr/>
          <a:lstStyle/>
          <a:p>
            <a:r>
              <a:rPr lang="en-US" dirty="0" smtClean="0"/>
              <a:t>Biodiversity -- distance from mainland if both islands are same size.</a:t>
            </a:r>
          </a:p>
          <a:p>
            <a:r>
              <a:rPr lang="en-US" dirty="0" smtClean="0"/>
              <a:t>Biodiversity -- Island size.</a:t>
            </a:r>
          </a:p>
          <a:p>
            <a:r>
              <a:rPr lang="en-US" dirty="0" smtClean="0"/>
              <a:t>Extirpation / Extinction rates – large vs. small?</a:t>
            </a:r>
            <a:endParaRPr lang="en-US" dirty="0"/>
          </a:p>
        </p:txBody>
      </p:sp>
    </p:spTree>
    <p:extLst>
      <p:ext uri="{BB962C8B-B14F-4D97-AF65-F5344CB8AC3E}">
        <p14:creationId xmlns:p14="http://schemas.microsoft.com/office/powerpoint/2010/main" val="24388117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An AP Environmental Medley</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9848828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50800"/>
            <a:ext cx="9067799" cy="400050"/>
          </a:xfrm>
        </p:spPr>
        <p:txBody>
          <a:bodyPr/>
          <a:lstStyle/>
          <a:p>
            <a:pPr eaLnBrk="1" hangingPunct="1">
              <a:defRPr/>
            </a:pPr>
            <a:r>
              <a:rPr lang="en-US" sz="3000" dirty="0" smtClean="0">
                <a:cs typeface="+mj-cs"/>
              </a:rPr>
              <a:t>Species richness results from island size and distance</a:t>
            </a:r>
          </a:p>
        </p:txBody>
      </p:sp>
      <p:pic>
        <p:nvPicPr>
          <p:cNvPr id="49154" name="Picture 5" descr="11_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3" y="2777067"/>
            <a:ext cx="9101545" cy="407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Text Box 7"/>
          <p:cNvSpPr txBox="1">
            <a:spLocks noChangeArrowheads="1"/>
          </p:cNvSpPr>
          <p:nvPr/>
        </p:nvSpPr>
        <p:spPr bwMode="auto">
          <a:xfrm>
            <a:off x="228600" y="796577"/>
            <a:ext cx="869981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buFontTx/>
              <a:buChar char="•"/>
              <a:defRPr/>
            </a:pPr>
            <a:r>
              <a:rPr lang="en-US" sz="2400" dirty="0"/>
              <a:t> </a:t>
            </a:r>
            <a:r>
              <a:rPr lang="en-US" sz="2800" dirty="0"/>
              <a:t>Fewer species colonize an island far from the mainland</a:t>
            </a:r>
          </a:p>
          <a:p>
            <a:pPr>
              <a:buFontTx/>
              <a:buChar char="•"/>
              <a:defRPr/>
            </a:pPr>
            <a:r>
              <a:rPr lang="en-US" sz="2800" dirty="0"/>
              <a:t> Large islands have higher immigration rates</a:t>
            </a:r>
          </a:p>
          <a:p>
            <a:pPr>
              <a:buFontTx/>
              <a:buChar char="•"/>
              <a:defRPr/>
            </a:pPr>
            <a:r>
              <a:rPr lang="en-US" sz="2800" dirty="0"/>
              <a:t> Large islands have lower extinction rates</a:t>
            </a:r>
          </a:p>
        </p:txBody>
      </p:sp>
    </p:spTree>
    <p:extLst>
      <p:ext uri="{BB962C8B-B14F-4D97-AF65-F5344CB8AC3E}">
        <p14:creationId xmlns:p14="http://schemas.microsoft.com/office/powerpoint/2010/main" val="1968714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855">
                                            <p:txEl>
                                              <p:pRg st="0" end="0"/>
                                            </p:txEl>
                                          </p:spTgt>
                                        </p:tgtEl>
                                        <p:attrNameLst>
                                          <p:attrName>style.visibility</p:attrName>
                                        </p:attrNameLst>
                                      </p:cBhvr>
                                      <p:to>
                                        <p:strVal val="visible"/>
                                      </p:to>
                                    </p:set>
                                    <p:animEffect transition="in" filter="blinds(horizontal)">
                                      <p:cBhvr>
                                        <p:cTn id="7" dur="500"/>
                                        <p:tgtEl>
                                          <p:spTgt spid="788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8855">
                                            <p:txEl>
                                              <p:pRg st="1" end="1"/>
                                            </p:txEl>
                                          </p:spTgt>
                                        </p:tgtEl>
                                        <p:attrNameLst>
                                          <p:attrName>style.visibility</p:attrName>
                                        </p:attrNameLst>
                                      </p:cBhvr>
                                      <p:to>
                                        <p:strVal val="visible"/>
                                      </p:to>
                                    </p:set>
                                    <p:animEffect transition="in" filter="blinds(horizontal)">
                                      <p:cBhvr>
                                        <p:cTn id="12" dur="500"/>
                                        <p:tgtEl>
                                          <p:spTgt spid="788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8855">
                                            <p:txEl>
                                              <p:pRg st="2" end="2"/>
                                            </p:txEl>
                                          </p:spTgt>
                                        </p:tgtEl>
                                        <p:attrNameLst>
                                          <p:attrName>style.visibility</p:attrName>
                                        </p:attrNameLst>
                                      </p:cBhvr>
                                      <p:to>
                                        <p:strVal val="visible"/>
                                      </p:to>
                                    </p:set>
                                    <p:animEffect transition="in" filter="blinds(horizontal)">
                                      <p:cBhvr>
                                        <p:cTn id="17" dur="500"/>
                                        <p:tgtEl>
                                          <p:spTgt spid="788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685800" y="36512"/>
            <a:ext cx="7772400" cy="536575"/>
          </a:xfrm>
        </p:spPr>
        <p:txBody>
          <a:bodyPr/>
          <a:lstStyle/>
          <a:p>
            <a:pPr eaLnBrk="1" hangingPunct="1">
              <a:defRPr/>
            </a:pPr>
            <a:r>
              <a:rPr lang="en-US" sz="3300" dirty="0" smtClean="0">
                <a:cs typeface="+mj-cs"/>
              </a:rPr>
              <a:t>The species-area curve</a:t>
            </a:r>
          </a:p>
        </p:txBody>
      </p:sp>
      <p:sp>
        <p:nvSpPr>
          <p:cNvPr id="79875" name="Rectangle 3"/>
          <p:cNvSpPr>
            <a:spLocks noGrp="1" noChangeArrowheads="1"/>
          </p:cNvSpPr>
          <p:nvPr>
            <p:ph type="body" idx="1"/>
          </p:nvPr>
        </p:nvSpPr>
        <p:spPr>
          <a:xfrm>
            <a:off x="609600" y="4916488"/>
            <a:ext cx="7772400" cy="1370012"/>
          </a:xfrm>
        </p:spPr>
        <p:txBody>
          <a:bodyPr>
            <a:normAutofit fontScale="92500"/>
          </a:bodyPr>
          <a:lstStyle/>
          <a:p>
            <a:pPr eaLnBrk="1" hangingPunct="1">
              <a:defRPr/>
            </a:pPr>
            <a:r>
              <a:rPr lang="en-US" sz="2400" dirty="0" smtClean="0">
                <a:cs typeface="+mn-cs"/>
              </a:rPr>
              <a:t>Large islands contain more species than small islands</a:t>
            </a:r>
          </a:p>
          <a:p>
            <a:pPr lvl="1" eaLnBrk="1" hangingPunct="1">
              <a:defRPr/>
            </a:pPr>
            <a:r>
              <a:rPr lang="en-US" sz="2400" dirty="0" smtClean="0"/>
              <a:t>They are easier to find and have lower extinction rates</a:t>
            </a:r>
          </a:p>
          <a:p>
            <a:pPr lvl="1" eaLnBrk="1" hangingPunct="1">
              <a:defRPr/>
            </a:pPr>
            <a:r>
              <a:rPr lang="en-US" sz="2400" dirty="0" smtClean="0"/>
              <a:t>They possess more habitats</a:t>
            </a:r>
          </a:p>
        </p:txBody>
      </p:sp>
      <p:pic>
        <p:nvPicPr>
          <p:cNvPr id="50179" name="Picture 5" descr="11_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893" y="762000"/>
            <a:ext cx="686703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2248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checkerboard(across)">
                                      <p:cBhvr>
                                        <p:cTn id="7" dur="500"/>
                                        <p:tgtEl>
                                          <p:spTgt spid="798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checkerboard(across)">
                                      <p:cBhvr>
                                        <p:cTn id="12" dur="500"/>
                                        <p:tgtEl>
                                          <p:spTgt spid="798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checkerboard(across)">
                                      <p:cBhvr>
                                        <p:cTn id="17" dur="500"/>
                                        <p:tgtEl>
                                          <p:spTgt spid="798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4/11 ATB</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Which would have a smaller population?  </a:t>
            </a:r>
          </a:p>
          <a:p>
            <a:pPr lvl="1"/>
            <a:r>
              <a:rPr lang="en-US" dirty="0" smtClean="0"/>
              <a:t>Island A which is further away from the mainland and very large</a:t>
            </a:r>
          </a:p>
          <a:p>
            <a:pPr lvl="1"/>
            <a:r>
              <a:rPr lang="en-US" dirty="0" smtClean="0"/>
              <a:t>Island B which is very close to the mainland but small</a:t>
            </a:r>
          </a:p>
          <a:p>
            <a:r>
              <a:rPr lang="en-US" dirty="0" smtClean="0"/>
              <a:t>Today:</a:t>
            </a:r>
          </a:p>
          <a:p>
            <a:pPr lvl="1"/>
            <a:r>
              <a:rPr lang="en-US" dirty="0" smtClean="0"/>
              <a:t>Finish the chapter</a:t>
            </a:r>
          </a:p>
          <a:p>
            <a:pPr lvl="1"/>
            <a:r>
              <a:rPr lang="en-US" dirty="0" smtClean="0"/>
              <a:t>Finish “The Last Rhino”</a:t>
            </a:r>
          </a:p>
          <a:p>
            <a:pPr lvl="1"/>
            <a:endParaRPr lang="en-US" dirty="0"/>
          </a:p>
          <a:p>
            <a:pPr lvl="1"/>
            <a:r>
              <a:rPr lang="en-US" dirty="0" smtClean="0"/>
              <a:t>Test Monday</a:t>
            </a:r>
          </a:p>
          <a:p>
            <a:pPr lvl="1"/>
            <a:endParaRPr lang="en-US" dirty="0"/>
          </a:p>
          <a:p>
            <a:pPr lvl="1"/>
            <a:r>
              <a:rPr lang="en-US" dirty="0" smtClean="0"/>
              <a:t>Lip dub an boots?</a:t>
            </a:r>
            <a:endParaRPr lang="en-US" dirty="0"/>
          </a:p>
        </p:txBody>
      </p:sp>
    </p:spTree>
    <p:extLst>
      <p:ext uri="{BB962C8B-B14F-4D97-AF65-F5344CB8AC3E}">
        <p14:creationId xmlns:p14="http://schemas.microsoft.com/office/powerpoint/2010/main" val="43370889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304800" y="304800"/>
            <a:ext cx="8458200" cy="1073150"/>
          </a:xfrm>
        </p:spPr>
        <p:txBody>
          <a:bodyPr/>
          <a:lstStyle/>
          <a:p>
            <a:pPr eaLnBrk="1" hangingPunct="1">
              <a:defRPr/>
            </a:pPr>
            <a:r>
              <a:rPr lang="en-US" sz="3300" dirty="0" smtClean="0">
                <a:cs typeface="+mj-cs"/>
              </a:rPr>
              <a:t>Should conservation focus on endangered species?</a:t>
            </a:r>
          </a:p>
        </p:txBody>
      </p:sp>
      <p:sp>
        <p:nvSpPr>
          <p:cNvPr id="81923" name="Rectangle 3"/>
          <p:cNvSpPr>
            <a:spLocks noGrp="1" noChangeArrowheads="1"/>
          </p:cNvSpPr>
          <p:nvPr>
            <p:ph type="body" idx="1"/>
          </p:nvPr>
        </p:nvSpPr>
        <p:spPr>
          <a:xfrm>
            <a:off x="192088" y="1671638"/>
            <a:ext cx="8788400" cy="3851275"/>
          </a:xfrm>
        </p:spPr>
        <p:txBody>
          <a:bodyPr/>
          <a:lstStyle/>
          <a:p>
            <a:pPr eaLnBrk="1" hangingPunct="1">
              <a:defRPr/>
            </a:pPr>
            <a:r>
              <a:rPr lang="en-US" b="1" u="sng" dirty="0" smtClean="0">
                <a:cs typeface="+mn-cs"/>
              </a:rPr>
              <a:t>Endangered Species Act</a:t>
            </a:r>
            <a:r>
              <a:rPr lang="en-US" u="sng" dirty="0" smtClean="0">
                <a:cs typeface="+mn-cs"/>
              </a:rPr>
              <a:t> (1973) (</a:t>
            </a:r>
            <a:r>
              <a:rPr lang="en-US" b="1" u="sng" dirty="0" smtClean="0">
                <a:cs typeface="+mn-cs"/>
              </a:rPr>
              <a:t>ESA</a:t>
            </a:r>
            <a:r>
              <a:rPr lang="en-US" u="sng" dirty="0" smtClean="0">
                <a:cs typeface="+mn-cs"/>
              </a:rPr>
              <a:t>) </a:t>
            </a:r>
            <a:r>
              <a:rPr lang="en-US" dirty="0" smtClean="0">
                <a:cs typeface="+mn-cs"/>
              </a:rPr>
              <a:t>= </a:t>
            </a:r>
          </a:p>
          <a:p>
            <a:pPr lvl="1">
              <a:defRPr/>
            </a:pPr>
            <a:r>
              <a:rPr lang="en-US" dirty="0" smtClean="0">
                <a:cs typeface="+mn-cs"/>
              </a:rPr>
              <a:t>forbids the government and private citizens from taking actions that destroy endangered species or their habitats</a:t>
            </a:r>
          </a:p>
          <a:p>
            <a:pPr lvl="1" eaLnBrk="1" hangingPunct="1">
              <a:defRPr/>
            </a:pPr>
            <a:r>
              <a:rPr lang="en-US" dirty="0" smtClean="0"/>
              <a:t>To prevent extinction</a:t>
            </a:r>
          </a:p>
          <a:p>
            <a:pPr lvl="1" eaLnBrk="1" hangingPunct="1">
              <a:defRPr/>
            </a:pPr>
            <a:r>
              <a:rPr lang="en-US" dirty="0" smtClean="0"/>
              <a:t>Stabilize declining populations</a:t>
            </a:r>
          </a:p>
          <a:p>
            <a:pPr lvl="1" eaLnBrk="1" hangingPunct="1">
              <a:defRPr/>
            </a:pPr>
            <a:r>
              <a:rPr lang="en-US" dirty="0" smtClean="0"/>
              <a:t>Enable populations to recover</a:t>
            </a:r>
          </a:p>
          <a:p>
            <a:pPr eaLnBrk="1" hangingPunct="1">
              <a:defRPr/>
            </a:pPr>
            <a:r>
              <a:rPr lang="en-US" dirty="0" smtClean="0">
                <a:cs typeface="+mn-cs"/>
              </a:rPr>
              <a:t>As of 2007, the U.S. had 1,312 species listed as endangered or threatened</a:t>
            </a:r>
          </a:p>
        </p:txBody>
      </p:sp>
    </p:spTree>
    <p:extLst>
      <p:ext uri="{BB962C8B-B14F-4D97-AF65-F5344CB8AC3E}">
        <p14:creationId xmlns:p14="http://schemas.microsoft.com/office/powerpoint/2010/main" val="273757457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p:cNvSpPr>
            <a:spLocks noGrp="1"/>
          </p:cNvSpPr>
          <p:nvPr>
            <p:ph type="title" idx="4294967295"/>
          </p:nvPr>
        </p:nvSpPr>
        <p:spPr>
          <a:xfrm>
            <a:off x="152400" y="304800"/>
            <a:ext cx="7772400" cy="628650"/>
          </a:xfrm>
        </p:spPr>
        <p:txBody>
          <a:bodyPr lIns="91440" tIns="45720" rIns="91440" bIns="45720" anchor="ctr"/>
          <a:lstStyle/>
          <a:p>
            <a:pPr eaLnBrk="1" hangingPunct="1">
              <a:defRPr/>
            </a:pPr>
            <a:r>
              <a:rPr lang="en-US" smtClean="0">
                <a:cs typeface="+mj-cs"/>
              </a:rPr>
              <a:t>The ESA is controversial</a:t>
            </a:r>
          </a:p>
        </p:txBody>
      </p:sp>
      <p:sp>
        <p:nvSpPr>
          <p:cNvPr id="7" name="Content Placeholder 6"/>
          <p:cNvSpPr>
            <a:spLocks noGrp="1"/>
          </p:cNvSpPr>
          <p:nvPr>
            <p:ph idx="4294967295"/>
          </p:nvPr>
        </p:nvSpPr>
        <p:spPr>
          <a:xfrm>
            <a:off x="491067" y="1168400"/>
            <a:ext cx="8161865" cy="5486400"/>
          </a:xfrm>
        </p:spPr>
        <p:txBody>
          <a:bodyPr anchor="t">
            <a:normAutofit/>
          </a:bodyPr>
          <a:lstStyle/>
          <a:p>
            <a:pPr eaLnBrk="1" hangingPunct="1">
              <a:defRPr/>
            </a:pPr>
            <a:r>
              <a:rPr lang="en-US" sz="2400" dirty="0" smtClean="0">
                <a:cs typeface="+mn-cs"/>
              </a:rPr>
              <a:t>Many Americans support protection of endangered species </a:t>
            </a:r>
          </a:p>
          <a:p>
            <a:pPr eaLnBrk="1" hangingPunct="1">
              <a:defRPr/>
            </a:pPr>
            <a:r>
              <a:rPr lang="en-US" sz="2400" dirty="0" smtClean="0">
                <a:cs typeface="+mn-cs"/>
              </a:rPr>
              <a:t>Opponents feel that the ESA values endangered organisms more than the livelihood of people</a:t>
            </a:r>
          </a:p>
          <a:p>
            <a:pPr lvl="1" eaLnBrk="1" hangingPunct="1">
              <a:defRPr/>
            </a:pPr>
            <a:r>
              <a:rPr lang="en-US" sz="2400" dirty="0" smtClean="0"/>
              <a:t>Private land use will be restricted if an endangered species is present</a:t>
            </a:r>
          </a:p>
          <a:p>
            <a:pPr lvl="1" eaLnBrk="1" hangingPunct="1">
              <a:defRPr/>
            </a:pPr>
            <a:r>
              <a:rPr lang="ja-JP" altLang="en-US" sz="2400" dirty="0" smtClean="0">
                <a:latin typeface="Arial"/>
              </a:rPr>
              <a:t>“</a:t>
            </a:r>
            <a:r>
              <a:rPr lang="en-US" sz="2400" b="1" u="sng" dirty="0" smtClean="0"/>
              <a:t>Shoot, shovel, and shut up</a:t>
            </a:r>
            <a:r>
              <a:rPr lang="ja-JP" altLang="en-US" sz="2400" dirty="0" smtClean="0">
                <a:latin typeface="Arial"/>
              </a:rPr>
              <a:t>”</a:t>
            </a:r>
            <a:r>
              <a:rPr lang="en-US" sz="2400" dirty="0" smtClean="0"/>
              <a:t> = landowners conceal the presence of endangered species on their land</a:t>
            </a:r>
          </a:p>
          <a:p>
            <a:pPr eaLnBrk="1" hangingPunct="1">
              <a:defRPr/>
            </a:pPr>
            <a:r>
              <a:rPr lang="en-US" sz="2400" dirty="0" smtClean="0">
                <a:cs typeface="+mn-cs"/>
              </a:rPr>
              <a:t>But, the ESA has stopped few development projects</a:t>
            </a:r>
          </a:p>
          <a:p>
            <a:pPr lvl="1" eaLnBrk="1" hangingPunct="1">
              <a:defRPr/>
            </a:pPr>
            <a:r>
              <a:rPr lang="en-US" sz="2400" b="1" dirty="0" smtClean="0"/>
              <a:t>Habitat conservation plans</a:t>
            </a:r>
            <a:r>
              <a:rPr lang="en-US" sz="2400" dirty="0" smtClean="0"/>
              <a:t> and </a:t>
            </a:r>
            <a:r>
              <a:rPr lang="en-US" sz="2400" b="1" dirty="0" smtClean="0"/>
              <a:t>safe harbor agreements</a:t>
            </a:r>
            <a:r>
              <a:rPr lang="en-US" sz="2400" dirty="0" smtClean="0"/>
              <a:t> = landowners can harm species if they improve habitat for the species in other places</a:t>
            </a:r>
          </a:p>
        </p:txBody>
      </p:sp>
    </p:spTree>
    <p:extLst>
      <p:ext uri="{BB962C8B-B14F-4D97-AF65-F5344CB8AC3E}">
        <p14:creationId xmlns:p14="http://schemas.microsoft.com/office/powerpoint/2010/main" val="288856662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268288" y="46038"/>
            <a:ext cx="8685212" cy="628650"/>
          </a:xfrm>
        </p:spPr>
        <p:txBody>
          <a:bodyPr lIns="91440" tIns="45720" rIns="91440" bIns="45720" anchor="ctr"/>
          <a:lstStyle/>
          <a:p>
            <a:pPr eaLnBrk="1" hangingPunct="1">
              <a:defRPr/>
            </a:pPr>
            <a:r>
              <a:rPr lang="en-US" dirty="0" smtClean="0">
                <a:cs typeface="+mj-cs"/>
              </a:rPr>
              <a:t>Biodiversity hotspots</a:t>
            </a:r>
          </a:p>
        </p:txBody>
      </p:sp>
      <p:sp>
        <p:nvSpPr>
          <p:cNvPr id="3" name="Content Placeholder 2"/>
          <p:cNvSpPr>
            <a:spLocks noGrp="1"/>
          </p:cNvSpPr>
          <p:nvPr>
            <p:ph idx="4294967295"/>
          </p:nvPr>
        </p:nvSpPr>
        <p:spPr>
          <a:xfrm>
            <a:off x="76200" y="914399"/>
            <a:ext cx="8788400" cy="5266267"/>
          </a:xfrm>
        </p:spPr>
        <p:txBody>
          <a:bodyPr anchor="t">
            <a:normAutofit/>
          </a:bodyPr>
          <a:lstStyle/>
          <a:p>
            <a:pPr eaLnBrk="1" hangingPunct="1">
              <a:lnSpc>
                <a:spcPct val="80000"/>
              </a:lnSpc>
              <a:defRPr/>
            </a:pPr>
            <a:r>
              <a:rPr lang="en-US" sz="2500" b="1" u="sng" dirty="0" smtClean="0"/>
              <a:t>Biodiversity hotspots</a:t>
            </a:r>
            <a:r>
              <a:rPr lang="en-US" sz="2500" u="sng" dirty="0" smtClean="0"/>
              <a:t> </a:t>
            </a:r>
            <a:r>
              <a:rPr lang="en-US" sz="2500" dirty="0" smtClean="0"/>
              <a:t>– </a:t>
            </a:r>
          </a:p>
          <a:p>
            <a:pPr lvl="1" eaLnBrk="1" hangingPunct="1">
              <a:lnSpc>
                <a:spcPct val="80000"/>
              </a:lnSpc>
              <a:defRPr/>
            </a:pPr>
            <a:r>
              <a:rPr lang="en-US" sz="2500" dirty="0" smtClean="0"/>
              <a:t>prioritizes regions most important globally for biodiversity</a:t>
            </a:r>
          </a:p>
          <a:p>
            <a:pPr lvl="1" eaLnBrk="1" hangingPunct="1">
              <a:lnSpc>
                <a:spcPct val="80000"/>
              </a:lnSpc>
              <a:defRPr/>
            </a:pPr>
            <a:r>
              <a:rPr lang="en-US" sz="2500" dirty="0" smtClean="0"/>
              <a:t>Support a great number of </a:t>
            </a:r>
            <a:r>
              <a:rPr lang="en-US" sz="2500" b="1" dirty="0" smtClean="0"/>
              <a:t>endemic species</a:t>
            </a:r>
            <a:endParaRPr lang="en-US" sz="2500" dirty="0" smtClean="0"/>
          </a:p>
          <a:p>
            <a:pPr lvl="2" eaLnBrk="1" hangingPunct="1">
              <a:lnSpc>
                <a:spcPct val="80000"/>
              </a:lnSpc>
              <a:defRPr/>
            </a:pPr>
            <a:r>
              <a:rPr lang="en-US" sz="2500" dirty="0"/>
              <a:t>=</a:t>
            </a:r>
            <a:r>
              <a:rPr lang="en-US" sz="2500" dirty="0" smtClean="0"/>
              <a:t>species found nowhere else in the world</a:t>
            </a:r>
          </a:p>
          <a:p>
            <a:pPr lvl="1" eaLnBrk="1" hangingPunct="1">
              <a:lnSpc>
                <a:spcPct val="80000"/>
              </a:lnSpc>
              <a:defRPr/>
            </a:pPr>
            <a:r>
              <a:rPr lang="en-US" sz="2500" dirty="0" smtClean="0"/>
              <a:t>The area must have at least 1,500 endemic plant species (0.5% of the world total)</a:t>
            </a:r>
          </a:p>
          <a:p>
            <a:pPr lvl="1" eaLnBrk="1" hangingPunct="1">
              <a:lnSpc>
                <a:spcPct val="80000"/>
              </a:lnSpc>
              <a:defRPr/>
            </a:pPr>
            <a:r>
              <a:rPr lang="en-US" sz="2500" dirty="0" smtClean="0"/>
              <a:t>It must have lost 70% of its habitat due to human impact</a:t>
            </a:r>
          </a:p>
          <a:p>
            <a:pPr lvl="1">
              <a:lnSpc>
                <a:spcPct val="80000"/>
              </a:lnSpc>
              <a:defRPr/>
            </a:pPr>
            <a:r>
              <a:rPr lang="en-US" sz="2500" dirty="0">
                <a:hlinkClick r:id="rId3"/>
              </a:rPr>
              <a:t>http://www.youtube.com/watch?v=</a:t>
            </a:r>
            <a:r>
              <a:rPr lang="en-US" sz="2500" dirty="0" smtClean="0">
                <a:hlinkClick r:id="rId3"/>
              </a:rPr>
              <a:t>YqUdcW_uNMo</a:t>
            </a:r>
            <a:endParaRPr lang="en-US" sz="2500" dirty="0" smtClean="0"/>
          </a:p>
          <a:p>
            <a:pPr lvl="1">
              <a:lnSpc>
                <a:spcPct val="80000"/>
              </a:lnSpc>
              <a:defRPr/>
            </a:pPr>
            <a:endParaRPr lang="en-US" sz="2500" dirty="0" smtClean="0"/>
          </a:p>
        </p:txBody>
      </p:sp>
      <p:pic>
        <p:nvPicPr>
          <p:cNvPr id="64515" name="Picture 5" descr="11_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1025" y="4495800"/>
            <a:ext cx="21034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TextBox 1"/>
          <p:cNvSpPr txBox="1">
            <a:spLocks noChangeArrowheads="1"/>
          </p:cNvSpPr>
          <p:nvPr/>
        </p:nvSpPr>
        <p:spPr bwMode="auto">
          <a:xfrm>
            <a:off x="3200400" y="5486400"/>
            <a:ext cx="3886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r>
              <a:rPr lang="en-US" sz="2000"/>
              <a:t>Golden Lion Tamarin</a:t>
            </a:r>
          </a:p>
          <a:p>
            <a:r>
              <a:rPr lang="en-US" sz="2000"/>
              <a:t>One of the world’s most endangered primates (Brazil)</a:t>
            </a:r>
          </a:p>
        </p:txBody>
      </p:sp>
    </p:spTree>
    <p:extLst>
      <p:ext uri="{BB962C8B-B14F-4D97-AF65-F5344CB8AC3E}">
        <p14:creationId xmlns:p14="http://schemas.microsoft.com/office/powerpoint/2010/main" val="3342569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381000" y="56091"/>
            <a:ext cx="8077200" cy="536575"/>
          </a:xfrm>
        </p:spPr>
        <p:txBody>
          <a:bodyPr/>
          <a:lstStyle/>
          <a:p>
            <a:pPr eaLnBrk="1" hangingPunct="1">
              <a:defRPr/>
            </a:pPr>
            <a:r>
              <a:rPr lang="en-US" sz="3300" dirty="0" smtClean="0">
                <a:cs typeface="+mj-cs"/>
              </a:rPr>
              <a:t>There are 34 global biodiversity hotspots</a:t>
            </a:r>
          </a:p>
        </p:txBody>
      </p:sp>
      <p:sp>
        <p:nvSpPr>
          <p:cNvPr id="86019" name="Rectangle 3"/>
          <p:cNvSpPr>
            <a:spLocks noGrp="1" noChangeArrowheads="1"/>
          </p:cNvSpPr>
          <p:nvPr>
            <p:ph type="body" idx="1"/>
          </p:nvPr>
        </p:nvSpPr>
        <p:spPr>
          <a:xfrm>
            <a:off x="228600" y="762000"/>
            <a:ext cx="8686800" cy="1143000"/>
          </a:xfrm>
        </p:spPr>
        <p:txBody>
          <a:bodyPr>
            <a:normAutofit/>
          </a:bodyPr>
          <a:lstStyle/>
          <a:p>
            <a:pPr marL="0" indent="0" eaLnBrk="1" hangingPunct="1">
              <a:buFont typeface="Times New Roman" charset="0"/>
              <a:buNone/>
              <a:defRPr/>
            </a:pPr>
            <a:r>
              <a:rPr lang="en-US" i="1" dirty="0" smtClean="0">
                <a:cs typeface="+mn-cs"/>
              </a:rPr>
              <a:t>2.3% of the planet</a:t>
            </a:r>
            <a:r>
              <a:rPr lang="ja-JP" altLang="en-US" i="1" dirty="0" smtClean="0">
                <a:latin typeface="Arial"/>
                <a:cs typeface="+mn-cs"/>
              </a:rPr>
              <a:t>’</a:t>
            </a:r>
            <a:r>
              <a:rPr lang="en-US" i="1" dirty="0" smtClean="0">
                <a:cs typeface="+mn-cs"/>
              </a:rPr>
              <a:t>s land surface contains 50% of the world</a:t>
            </a:r>
            <a:r>
              <a:rPr lang="ja-JP" altLang="en-US" i="1" dirty="0" smtClean="0">
                <a:latin typeface="Arial"/>
                <a:cs typeface="+mn-cs"/>
              </a:rPr>
              <a:t>’</a:t>
            </a:r>
            <a:r>
              <a:rPr lang="en-US" i="1" dirty="0" smtClean="0">
                <a:cs typeface="+mn-cs"/>
              </a:rPr>
              <a:t>s plant species and 42% of all terrestrial vertebrate species</a:t>
            </a:r>
          </a:p>
        </p:txBody>
      </p:sp>
      <p:pic>
        <p:nvPicPr>
          <p:cNvPr id="66563" name="Picture 6" descr="11_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35200"/>
            <a:ext cx="9154361"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487114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4/12 ATB</a:t>
            </a:r>
            <a:endParaRPr lang="en-US" dirty="0"/>
          </a:p>
        </p:txBody>
      </p:sp>
      <p:sp>
        <p:nvSpPr>
          <p:cNvPr id="3" name="Content Placeholder 2"/>
          <p:cNvSpPr>
            <a:spLocks noGrp="1"/>
          </p:cNvSpPr>
          <p:nvPr>
            <p:ph idx="1"/>
          </p:nvPr>
        </p:nvSpPr>
        <p:spPr>
          <a:xfrm>
            <a:off x="592668" y="1439333"/>
            <a:ext cx="7768696" cy="5029200"/>
          </a:xfrm>
        </p:spPr>
        <p:txBody>
          <a:bodyPr>
            <a:normAutofit/>
          </a:bodyPr>
          <a:lstStyle/>
          <a:p>
            <a:r>
              <a:rPr lang="en-US" dirty="0" smtClean="0"/>
              <a:t>What are biodiversity hotspots?  </a:t>
            </a:r>
            <a:endParaRPr lang="en-US" dirty="0"/>
          </a:p>
          <a:p>
            <a:r>
              <a:rPr lang="en-US" dirty="0" smtClean="0"/>
              <a:t>Today:</a:t>
            </a:r>
          </a:p>
          <a:p>
            <a:pPr lvl="1"/>
            <a:r>
              <a:rPr lang="en-US" dirty="0" smtClean="0"/>
              <a:t>Test Monday on chapter 11</a:t>
            </a:r>
          </a:p>
          <a:p>
            <a:pPr lvl="1"/>
            <a:endParaRPr lang="en-US" dirty="0"/>
          </a:p>
          <a:p>
            <a:pPr lvl="1"/>
            <a:r>
              <a:rPr lang="en-US" dirty="0" smtClean="0"/>
              <a:t>Read in “The Viewpoints</a:t>
            </a:r>
            <a:r>
              <a:rPr lang="en-US" smtClean="0"/>
              <a:t>” packet?</a:t>
            </a:r>
          </a:p>
          <a:p>
            <a:pPr lvl="1"/>
            <a:r>
              <a:rPr lang="en-US" dirty="0" smtClean="0"/>
              <a:t>Finish the movie</a:t>
            </a:r>
          </a:p>
          <a:p>
            <a:pPr lvl="1"/>
            <a:endParaRPr lang="en-US" dirty="0" smtClean="0"/>
          </a:p>
        </p:txBody>
      </p:sp>
    </p:spTree>
    <p:extLst>
      <p:ext uri="{BB962C8B-B14F-4D97-AF65-F5344CB8AC3E}">
        <p14:creationId xmlns:p14="http://schemas.microsoft.com/office/powerpoint/2010/main" val="405858676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4/15</a:t>
            </a:r>
            <a:endParaRPr lang="en-US" dirty="0"/>
          </a:p>
        </p:txBody>
      </p:sp>
      <p:sp>
        <p:nvSpPr>
          <p:cNvPr id="3" name="Content Placeholder 2"/>
          <p:cNvSpPr>
            <a:spLocks noGrp="1"/>
          </p:cNvSpPr>
          <p:nvPr>
            <p:ph idx="1"/>
          </p:nvPr>
        </p:nvSpPr>
        <p:spPr/>
        <p:txBody>
          <a:bodyPr/>
          <a:lstStyle/>
          <a:p>
            <a:r>
              <a:rPr lang="en-US" dirty="0" smtClean="0"/>
              <a:t>Test</a:t>
            </a:r>
          </a:p>
          <a:p>
            <a:endParaRPr lang="en-US" dirty="0"/>
          </a:p>
          <a:p>
            <a:r>
              <a:rPr lang="en-US" dirty="0" smtClean="0"/>
              <a:t>Continue with chapter medley  </a:t>
            </a:r>
          </a:p>
          <a:p>
            <a:endParaRPr lang="en-US" dirty="0"/>
          </a:p>
          <a:p>
            <a:r>
              <a:rPr lang="en-US" dirty="0" smtClean="0"/>
              <a:t>Anyone have a newer AP ES study book?  Mine is 3 years old…just wondering if there are any changes</a:t>
            </a:r>
            <a:endParaRPr lang="en-US" dirty="0"/>
          </a:p>
        </p:txBody>
      </p:sp>
    </p:spTree>
    <p:extLst>
      <p:ext uri="{BB962C8B-B14F-4D97-AF65-F5344CB8AC3E}">
        <p14:creationId xmlns:p14="http://schemas.microsoft.com/office/powerpoint/2010/main" val="34166206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6107330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11</a:t>
            </a:r>
            <a:endParaRPr lang="en-US" dirty="0"/>
          </a:p>
        </p:txBody>
      </p:sp>
      <p:sp>
        <p:nvSpPr>
          <p:cNvPr id="3" name="Content Placeholder 2"/>
          <p:cNvSpPr>
            <a:spLocks noGrp="1"/>
          </p:cNvSpPr>
          <p:nvPr>
            <p:ph idx="1"/>
          </p:nvPr>
        </p:nvSpPr>
        <p:spPr/>
        <p:txBody>
          <a:bodyPr/>
          <a:lstStyle/>
          <a:p>
            <a:r>
              <a:rPr lang="en-US" dirty="0" smtClean="0"/>
              <a:t>Biodiversity and Conservation Biology</a:t>
            </a:r>
            <a:endParaRPr lang="en-US" dirty="0"/>
          </a:p>
        </p:txBody>
      </p:sp>
      <p:sp>
        <p:nvSpPr>
          <p:cNvPr id="4" name="TextBox 3"/>
          <p:cNvSpPr txBox="1"/>
          <p:nvPr/>
        </p:nvSpPr>
        <p:spPr>
          <a:xfrm>
            <a:off x="4531895" y="1430421"/>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6156140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07577"/>
            <a:ext cx="2265363" cy="705223"/>
          </a:xfrm>
        </p:spPr>
        <p:txBody>
          <a:bodyPr/>
          <a:lstStyle/>
          <a:p>
            <a:r>
              <a:rPr lang="en-US" dirty="0" smtClean="0"/>
              <a:t>4/4</a:t>
            </a:r>
            <a:endParaRPr lang="en-US" dirty="0"/>
          </a:p>
        </p:txBody>
      </p:sp>
      <p:sp>
        <p:nvSpPr>
          <p:cNvPr id="3" name="Content Placeholder 2"/>
          <p:cNvSpPr>
            <a:spLocks noGrp="1"/>
          </p:cNvSpPr>
          <p:nvPr>
            <p:ph idx="1"/>
          </p:nvPr>
        </p:nvSpPr>
        <p:spPr>
          <a:xfrm>
            <a:off x="321734" y="107577"/>
            <a:ext cx="8039630" cy="6530290"/>
          </a:xfrm>
        </p:spPr>
        <p:txBody>
          <a:bodyPr>
            <a:normAutofit/>
          </a:bodyPr>
          <a:lstStyle/>
          <a:p>
            <a:r>
              <a:rPr lang="en-US" dirty="0" smtClean="0"/>
              <a:t>Quiz</a:t>
            </a:r>
          </a:p>
          <a:p>
            <a:r>
              <a:rPr lang="en-US" dirty="0" smtClean="0"/>
              <a:t>Turn in your assignment</a:t>
            </a:r>
          </a:p>
          <a:p>
            <a:r>
              <a:rPr lang="en-US" dirty="0" smtClean="0"/>
              <a:t>Yesterday:</a:t>
            </a:r>
          </a:p>
          <a:p>
            <a:r>
              <a:rPr lang="en-US" dirty="0" smtClean="0"/>
              <a:t>Me to </a:t>
            </a:r>
            <a:r>
              <a:rPr lang="en-US" dirty="0" err="1" smtClean="0"/>
              <a:t>Sodl</a:t>
            </a:r>
            <a:r>
              <a:rPr lang="en-US" dirty="0" smtClean="0"/>
              <a:t>:  So I want to take the canoe trip.</a:t>
            </a:r>
          </a:p>
          <a:p>
            <a:r>
              <a:rPr lang="en-US" dirty="0" err="1" smtClean="0"/>
              <a:t>Sodl</a:t>
            </a:r>
            <a:r>
              <a:rPr lang="en-US" dirty="0" smtClean="0"/>
              <a:t>:  No.</a:t>
            </a:r>
          </a:p>
          <a:p>
            <a:r>
              <a:rPr lang="en-US" dirty="0" smtClean="0"/>
              <a:t>Me:  Let me explain.  </a:t>
            </a:r>
          </a:p>
          <a:p>
            <a:r>
              <a:rPr lang="en-US" dirty="0" err="1" smtClean="0"/>
              <a:t>Sodl</a:t>
            </a:r>
            <a:r>
              <a:rPr lang="en-US" dirty="0" smtClean="0"/>
              <a:t>:  Ok.</a:t>
            </a:r>
          </a:p>
          <a:p>
            <a:r>
              <a:rPr lang="en-US" dirty="0" smtClean="0"/>
              <a:t>Me:  Explain explain explain</a:t>
            </a:r>
          </a:p>
          <a:p>
            <a:r>
              <a:rPr lang="en-US" dirty="0" err="1" smtClean="0"/>
              <a:t>Sodl</a:t>
            </a:r>
            <a:r>
              <a:rPr lang="en-US" dirty="0" smtClean="0"/>
              <a:t>:  You can go as long as they have not reached their limit of educational trips.</a:t>
            </a:r>
          </a:p>
          <a:p>
            <a:r>
              <a:rPr lang="en-US" dirty="0" smtClean="0"/>
              <a:t>Me:  Ok</a:t>
            </a:r>
            <a:r>
              <a:rPr lang="en-US" smtClean="0"/>
              <a:t>, sweet.</a:t>
            </a:r>
            <a:endParaRPr lang="en-US" dirty="0"/>
          </a:p>
        </p:txBody>
      </p:sp>
    </p:spTree>
    <p:extLst>
      <p:ext uri="{BB962C8B-B14F-4D97-AF65-F5344CB8AC3E}">
        <p14:creationId xmlns:p14="http://schemas.microsoft.com/office/powerpoint/2010/main" val="142795019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1676400"/>
            <a:ext cx="6908800" cy="5181600"/>
          </a:xfrm>
          <a:prstGeom prst="rect">
            <a:avLst/>
          </a:prstGeom>
        </p:spPr>
      </p:pic>
    </p:spTree>
    <p:extLst>
      <p:ext uri="{BB962C8B-B14F-4D97-AF65-F5344CB8AC3E}">
        <p14:creationId xmlns:p14="http://schemas.microsoft.com/office/powerpoint/2010/main" val="263170332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02062037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12</a:t>
            </a:r>
            <a:endParaRPr lang="en-US" dirty="0"/>
          </a:p>
        </p:txBody>
      </p:sp>
      <p:sp>
        <p:nvSpPr>
          <p:cNvPr id="3" name="Content Placeholder 2"/>
          <p:cNvSpPr>
            <a:spLocks noGrp="1"/>
          </p:cNvSpPr>
          <p:nvPr>
            <p:ph idx="1"/>
          </p:nvPr>
        </p:nvSpPr>
        <p:spPr/>
        <p:txBody>
          <a:bodyPr/>
          <a:lstStyle/>
          <a:p>
            <a:r>
              <a:rPr lang="en-US" dirty="0" smtClean="0"/>
              <a:t>Resource Management, Forestry, Land Use and Protected Areas</a:t>
            </a:r>
            <a:endParaRPr lang="en-US" dirty="0"/>
          </a:p>
        </p:txBody>
      </p:sp>
    </p:spTree>
    <p:extLst>
      <p:ext uri="{BB962C8B-B14F-4D97-AF65-F5344CB8AC3E}">
        <p14:creationId xmlns:p14="http://schemas.microsoft.com/office/powerpoint/2010/main" val="138090875"/>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8288" y="34925"/>
            <a:ext cx="8685212" cy="628650"/>
          </a:xfrm>
        </p:spPr>
        <p:txBody>
          <a:bodyPr lIns="91440" tIns="45720" rIns="91440" bIns="45720" anchor="ctr">
            <a:normAutofit fontScale="90000"/>
          </a:bodyPr>
          <a:lstStyle/>
          <a:p>
            <a:pPr eaLnBrk="1" hangingPunct="1">
              <a:defRPr/>
            </a:pPr>
            <a:r>
              <a:rPr lang="en-US" smtClean="0">
                <a:cs typeface="+mj-cs"/>
              </a:rPr>
              <a:t>Maximum sustainable yield</a:t>
            </a:r>
            <a:r>
              <a:rPr lang="en-US" sz="2800" smtClean="0">
                <a:cs typeface="+mj-cs"/>
              </a:rPr>
              <a:t> </a:t>
            </a:r>
          </a:p>
        </p:txBody>
      </p:sp>
      <p:sp>
        <p:nvSpPr>
          <p:cNvPr id="3" name="Content Placeholder 2"/>
          <p:cNvSpPr>
            <a:spLocks noGrp="1"/>
          </p:cNvSpPr>
          <p:nvPr>
            <p:ph idx="4294967295"/>
          </p:nvPr>
        </p:nvSpPr>
        <p:spPr>
          <a:xfrm>
            <a:off x="457200" y="762000"/>
            <a:ext cx="8534400" cy="3394075"/>
          </a:xfrm>
        </p:spPr>
        <p:txBody>
          <a:bodyPr anchor="t">
            <a:normAutofit/>
          </a:bodyPr>
          <a:lstStyle/>
          <a:p>
            <a:pPr eaLnBrk="1" hangingPunct="1">
              <a:lnSpc>
                <a:spcPct val="80000"/>
              </a:lnSpc>
              <a:defRPr/>
            </a:pPr>
            <a:r>
              <a:rPr lang="en-US" sz="2600" b="1" u="sng" dirty="0" smtClean="0"/>
              <a:t>Maximum sustainable yield </a:t>
            </a:r>
            <a:r>
              <a:rPr lang="en-US" sz="2600" b="1" dirty="0" smtClean="0"/>
              <a:t>= </a:t>
            </a:r>
          </a:p>
          <a:p>
            <a:pPr lvl="1">
              <a:lnSpc>
                <a:spcPct val="80000"/>
              </a:lnSpc>
              <a:defRPr/>
            </a:pPr>
            <a:r>
              <a:rPr lang="en-US" sz="2600" dirty="0" smtClean="0"/>
              <a:t>Aims to achieve the maximum amount of resource extraction without depleting the resource from one harvest to the next </a:t>
            </a:r>
          </a:p>
          <a:p>
            <a:pPr eaLnBrk="1" hangingPunct="1">
              <a:lnSpc>
                <a:spcPct val="80000"/>
              </a:lnSpc>
              <a:defRPr/>
            </a:pPr>
            <a:r>
              <a:rPr lang="en-US" sz="2600" dirty="0" smtClean="0"/>
              <a:t>Populations grow most rapidly at an intermediate size:</a:t>
            </a:r>
          </a:p>
          <a:p>
            <a:pPr lvl="1" eaLnBrk="1" hangingPunct="1">
              <a:lnSpc>
                <a:spcPct val="80000"/>
              </a:lnSpc>
              <a:defRPr/>
            </a:pPr>
            <a:r>
              <a:rPr lang="en-US" sz="2600" dirty="0" smtClean="0"/>
              <a:t>Population size is about half its carrying capacity</a:t>
            </a:r>
          </a:p>
          <a:p>
            <a:pPr lvl="1" eaLnBrk="1" hangingPunct="1">
              <a:lnSpc>
                <a:spcPct val="80000"/>
              </a:lnSpc>
              <a:defRPr/>
            </a:pPr>
            <a:r>
              <a:rPr lang="en-US" sz="2600" dirty="0" smtClean="0"/>
              <a:t>Managed populations are well below what they would naturally be </a:t>
            </a:r>
          </a:p>
        </p:txBody>
      </p:sp>
      <p:pic>
        <p:nvPicPr>
          <p:cNvPr id="10243" name="Picture 1029" descr="12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890963"/>
            <a:ext cx="4030663" cy="296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1030"/>
          <p:cNvSpPr txBox="1">
            <a:spLocks noChangeArrowheads="1"/>
          </p:cNvSpPr>
          <p:nvPr/>
        </p:nvSpPr>
        <p:spPr bwMode="auto">
          <a:xfrm>
            <a:off x="5029200" y="4156075"/>
            <a:ext cx="39624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400" i="1">
                <a:cs typeface="+mn-cs"/>
              </a:rPr>
              <a:t>Reducing populations so drastically affects other species and can change the entire ecosystem</a:t>
            </a:r>
          </a:p>
        </p:txBody>
      </p:sp>
      <p:sp>
        <p:nvSpPr>
          <p:cNvPr id="5" name="Rectangle 4"/>
          <p:cNvSpPr/>
          <p:nvPr/>
        </p:nvSpPr>
        <p:spPr>
          <a:xfrm>
            <a:off x="1286933" y="1117598"/>
            <a:ext cx="7416800" cy="1100667"/>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68131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29" descr="12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952"/>
            <a:ext cx="9144000" cy="6731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1450303"/>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79462" y="107577"/>
            <a:ext cx="7581901" cy="942290"/>
          </a:xfrm>
        </p:spPr>
        <p:txBody>
          <a:bodyPr lIns="91440" tIns="45720" rIns="91440" bIns="45720" anchor="ctr">
            <a:normAutofit/>
          </a:bodyPr>
          <a:lstStyle/>
          <a:p>
            <a:pPr eaLnBrk="1" hangingPunct="1">
              <a:defRPr/>
            </a:pPr>
            <a:r>
              <a:rPr lang="en-US" sz="4000" dirty="0" smtClean="0">
                <a:cs typeface="+mj-cs"/>
              </a:rPr>
              <a:t>Ecosystem-based management</a:t>
            </a:r>
          </a:p>
        </p:txBody>
      </p:sp>
      <p:sp>
        <p:nvSpPr>
          <p:cNvPr id="3" name="Content Placeholder 2"/>
          <p:cNvSpPr>
            <a:spLocks noGrp="1"/>
          </p:cNvSpPr>
          <p:nvPr>
            <p:ph idx="4294967295"/>
          </p:nvPr>
        </p:nvSpPr>
        <p:spPr>
          <a:xfrm>
            <a:off x="0" y="1447800"/>
            <a:ext cx="9144000" cy="5410200"/>
          </a:xfrm>
        </p:spPr>
        <p:txBody>
          <a:bodyPr anchor="t">
            <a:normAutofit/>
          </a:bodyPr>
          <a:lstStyle/>
          <a:p>
            <a:pPr eaLnBrk="1" hangingPunct="1">
              <a:lnSpc>
                <a:spcPct val="80000"/>
              </a:lnSpc>
              <a:defRPr/>
            </a:pPr>
            <a:r>
              <a:rPr lang="en-US" sz="2800" b="1" u="sng" dirty="0" smtClean="0"/>
              <a:t>Ecosystem-based management</a:t>
            </a:r>
            <a:r>
              <a:rPr lang="en-US" sz="2800" u="sng" dirty="0" smtClean="0"/>
              <a:t> </a:t>
            </a:r>
            <a:r>
              <a:rPr lang="en-US" sz="2800" dirty="0" smtClean="0"/>
              <a:t>=</a:t>
            </a:r>
          </a:p>
          <a:p>
            <a:pPr lvl="1">
              <a:lnSpc>
                <a:spcPct val="80000"/>
              </a:lnSpc>
              <a:defRPr/>
            </a:pPr>
            <a:r>
              <a:rPr lang="en-US" sz="2800" dirty="0" smtClean="0"/>
              <a:t>managing the harvesting of resources to minimize impact on the ecosystems and ecological processes</a:t>
            </a:r>
          </a:p>
          <a:p>
            <a:pPr lvl="1" eaLnBrk="1" hangingPunct="1">
              <a:lnSpc>
                <a:spcPct val="80000"/>
              </a:lnSpc>
              <a:defRPr/>
            </a:pPr>
            <a:r>
              <a:rPr lang="en-US" sz="2800" dirty="0" smtClean="0"/>
              <a:t>Carefully managing ecologically important areas</a:t>
            </a:r>
          </a:p>
          <a:p>
            <a:pPr lvl="1" eaLnBrk="1" hangingPunct="1">
              <a:lnSpc>
                <a:spcPct val="80000"/>
              </a:lnSpc>
              <a:defRPr/>
            </a:pPr>
            <a:r>
              <a:rPr lang="en-US" sz="2800" dirty="0" smtClean="0"/>
              <a:t>Considering patterns at the landscape level </a:t>
            </a:r>
          </a:p>
          <a:p>
            <a:pPr lvl="1" eaLnBrk="1" hangingPunct="1">
              <a:lnSpc>
                <a:spcPct val="80000"/>
              </a:lnSpc>
              <a:defRPr/>
            </a:pPr>
            <a:r>
              <a:rPr lang="en-US" sz="2800" dirty="0" smtClean="0"/>
              <a:t>Protecting some forested areas</a:t>
            </a:r>
          </a:p>
          <a:p>
            <a:pPr eaLnBrk="1" hangingPunct="1">
              <a:lnSpc>
                <a:spcPct val="80000"/>
              </a:lnSpc>
              <a:defRPr/>
            </a:pPr>
            <a:r>
              <a:rPr lang="en-US" sz="2800" dirty="0" smtClean="0"/>
              <a:t>It is challenging for managers to determine how to implement this type of management </a:t>
            </a:r>
          </a:p>
          <a:p>
            <a:pPr lvl="1" eaLnBrk="1" hangingPunct="1">
              <a:lnSpc>
                <a:spcPct val="80000"/>
              </a:lnSpc>
              <a:defRPr/>
            </a:pPr>
            <a:r>
              <a:rPr lang="en-US" sz="2800" dirty="0" smtClean="0"/>
              <a:t>Ecosystems are complex, and our understanding of how they operate is limited </a:t>
            </a:r>
          </a:p>
        </p:txBody>
      </p:sp>
      <p:sp>
        <p:nvSpPr>
          <p:cNvPr id="5" name="Rectangle 4"/>
          <p:cNvSpPr/>
          <p:nvPr/>
        </p:nvSpPr>
        <p:spPr>
          <a:xfrm>
            <a:off x="779462" y="1981200"/>
            <a:ext cx="7890405" cy="5588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83845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heckerboard(across)">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heckerboard(across)">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heckerboard(across)">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heckerboard(across)">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268288" y="134938"/>
            <a:ext cx="8685212" cy="628650"/>
          </a:xfrm>
        </p:spPr>
        <p:txBody>
          <a:bodyPr lIns="91440" tIns="45720" rIns="91440" bIns="45720" anchor="ctr"/>
          <a:lstStyle/>
          <a:p>
            <a:pPr eaLnBrk="1" hangingPunct="1">
              <a:defRPr/>
            </a:pPr>
            <a:r>
              <a:rPr lang="en-US" smtClean="0">
                <a:cs typeface="+mj-cs"/>
              </a:rPr>
              <a:t>Economic value of forests</a:t>
            </a:r>
          </a:p>
        </p:txBody>
      </p:sp>
      <p:sp>
        <p:nvSpPr>
          <p:cNvPr id="4" name="Content Placeholder 3"/>
          <p:cNvSpPr>
            <a:spLocks noGrp="1"/>
          </p:cNvSpPr>
          <p:nvPr>
            <p:ph sz="half" idx="4294967295"/>
          </p:nvPr>
        </p:nvSpPr>
        <p:spPr>
          <a:xfrm>
            <a:off x="4419600" y="990600"/>
            <a:ext cx="4724400" cy="4458762"/>
          </a:xfrm>
        </p:spPr>
        <p:txBody>
          <a:bodyPr anchor="t">
            <a:normAutofit/>
          </a:bodyPr>
          <a:lstStyle/>
          <a:p>
            <a:pPr eaLnBrk="1" hangingPunct="1">
              <a:lnSpc>
                <a:spcPct val="80000"/>
              </a:lnSpc>
              <a:defRPr/>
            </a:pPr>
            <a:r>
              <a:rPr lang="en-US" sz="2400" dirty="0" smtClean="0">
                <a:cs typeface="+mn-cs"/>
              </a:rPr>
              <a:t>Benefits: fuel, shelter, transportation (boats), paper </a:t>
            </a:r>
          </a:p>
          <a:p>
            <a:pPr eaLnBrk="1" hangingPunct="1">
              <a:lnSpc>
                <a:spcPct val="80000"/>
              </a:lnSpc>
              <a:defRPr/>
            </a:pPr>
            <a:r>
              <a:rPr lang="en-US" sz="2400" dirty="0" smtClean="0">
                <a:cs typeface="+mn-cs"/>
              </a:rPr>
              <a:t>Helped society achieve a high standard of living</a:t>
            </a:r>
          </a:p>
          <a:p>
            <a:pPr eaLnBrk="1" hangingPunct="1">
              <a:lnSpc>
                <a:spcPct val="80000"/>
              </a:lnSpc>
              <a:defRPr/>
            </a:pPr>
            <a:r>
              <a:rPr lang="en-US" sz="2400" u="sng" dirty="0" smtClean="0">
                <a:cs typeface="+mn-cs"/>
              </a:rPr>
              <a:t>Logging Locations</a:t>
            </a:r>
            <a:r>
              <a:rPr lang="en-US" sz="2400" dirty="0" smtClean="0">
                <a:cs typeface="+mn-cs"/>
              </a:rPr>
              <a:t>:</a:t>
            </a:r>
            <a:r>
              <a:rPr lang="en-US" sz="2400" b="1" dirty="0" smtClean="0">
                <a:cs typeface="+mn-cs"/>
              </a:rPr>
              <a:t> </a:t>
            </a:r>
          </a:p>
          <a:p>
            <a:pPr lvl="1" eaLnBrk="1" hangingPunct="1">
              <a:lnSpc>
                <a:spcPct val="80000"/>
              </a:lnSpc>
              <a:defRPr/>
            </a:pPr>
            <a:r>
              <a:rPr lang="en-US" sz="2400" dirty="0" smtClean="0"/>
              <a:t>Boreal Forests: Canada, Russia</a:t>
            </a:r>
          </a:p>
          <a:p>
            <a:pPr lvl="1" eaLnBrk="1" hangingPunct="1">
              <a:lnSpc>
                <a:spcPct val="80000"/>
              </a:lnSpc>
              <a:defRPr/>
            </a:pPr>
            <a:r>
              <a:rPr lang="en-US" sz="2400" dirty="0" smtClean="0"/>
              <a:t>Rainforests: Brazil, Indonesia</a:t>
            </a:r>
          </a:p>
          <a:p>
            <a:pPr lvl="1" eaLnBrk="1" hangingPunct="1">
              <a:lnSpc>
                <a:spcPct val="80000"/>
              </a:lnSpc>
              <a:defRPr/>
            </a:pPr>
            <a:r>
              <a:rPr lang="en-US" sz="2400" dirty="0" smtClean="0"/>
              <a:t>Conifer Forests/Pine Plantations: U.S.</a:t>
            </a:r>
          </a:p>
        </p:txBody>
      </p:sp>
      <p:pic>
        <p:nvPicPr>
          <p:cNvPr id="15363" name="Picture 1030" descr="12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4334"/>
            <a:ext cx="4419600" cy="446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Rectangle 1031"/>
          <p:cNvSpPr>
            <a:spLocks noChangeArrowheads="1"/>
          </p:cNvSpPr>
          <p:nvPr/>
        </p:nvSpPr>
        <p:spPr bwMode="auto">
          <a:xfrm>
            <a:off x="381000" y="5657850"/>
            <a:ext cx="835342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spcBef>
                <a:spcPct val="20000"/>
              </a:spcBef>
              <a:defRPr/>
            </a:pPr>
            <a:r>
              <a:rPr lang="en-US" sz="2400" i="1">
                <a:cs typeface="+mn-cs"/>
              </a:rPr>
              <a:t>In 2005, over 1/3 all forests were designated for timber production</a:t>
            </a:r>
          </a:p>
        </p:txBody>
      </p:sp>
    </p:spTree>
    <p:extLst>
      <p:ext uri="{BB962C8B-B14F-4D97-AF65-F5344CB8AC3E}">
        <p14:creationId xmlns:p14="http://schemas.microsoft.com/office/powerpoint/2010/main" val="3741992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ssolv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dissolv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a:xfrm>
            <a:off x="304800" y="0"/>
            <a:ext cx="8685213" cy="933450"/>
          </a:xfrm>
        </p:spPr>
        <p:txBody>
          <a:bodyPr lIns="91440" tIns="45720" rIns="91440" bIns="45720" anchor="ctr"/>
          <a:lstStyle/>
          <a:p>
            <a:pPr eaLnBrk="1" hangingPunct="1">
              <a:defRPr/>
            </a:pPr>
            <a:r>
              <a:rPr lang="en-US" sz="3500" dirty="0" smtClean="0">
                <a:cs typeface="+mj-cs"/>
              </a:rPr>
              <a:t>Demand for wood leads to deforestation</a:t>
            </a:r>
          </a:p>
        </p:txBody>
      </p:sp>
      <p:sp>
        <p:nvSpPr>
          <p:cNvPr id="41987" name="Content Placeholder 2"/>
          <p:cNvSpPr>
            <a:spLocks noGrp="1"/>
          </p:cNvSpPr>
          <p:nvPr>
            <p:ph sz="half" idx="4294967295"/>
          </p:nvPr>
        </p:nvSpPr>
        <p:spPr>
          <a:xfrm>
            <a:off x="381000" y="1219200"/>
            <a:ext cx="4800600" cy="3779838"/>
          </a:xfrm>
        </p:spPr>
        <p:txBody>
          <a:bodyPr anchor="t">
            <a:normAutofit lnSpcReduction="10000"/>
          </a:bodyPr>
          <a:lstStyle/>
          <a:p>
            <a:pPr eaLnBrk="1" hangingPunct="1">
              <a:defRPr/>
            </a:pPr>
            <a:r>
              <a:rPr lang="en-US" sz="2400" b="1" dirty="0" smtClean="0">
                <a:cs typeface="+mn-cs"/>
              </a:rPr>
              <a:t>Deforestation</a:t>
            </a:r>
            <a:r>
              <a:rPr lang="en-US" sz="2400" dirty="0" smtClean="0">
                <a:cs typeface="+mn-cs"/>
              </a:rPr>
              <a:t> = the clearing and loss of forests</a:t>
            </a:r>
            <a:r>
              <a:rPr lang="en-US" sz="2400" i="1" dirty="0" smtClean="0">
                <a:cs typeface="+mn-cs"/>
              </a:rPr>
              <a:t> </a:t>
            </a:r>
          </a:p>
          <a:p>
            <a:pPr lvl="1" eaLnBrk="1" hangingPunct="1">
              <a:defRPr/>
            </a:pPr>
            <a:r>
              <a:rPr lang="en-US" sz="2400" dirty="0" smtClean="0"/>
              <a:t>Alters landscapes and ecosystems</a:t>
            </a:r>
          </a:p>
          <a:p>
            <a:pPr lvl="1" eaLnBrk="1" hangingPunct="1">
              <a:defRPr/>
            </a:pPr>
            <a:r>
              <a:rPr lang="en-US" sz="2400" dirty="0" smtClean="0"/>
              <a:t>Degrades soil</a:t>
            </a:r>
          </a:p>
          <a:p>
            <a:pPr lvl="1" eaLnBrk="1" hangingPunct="1">
              <a:defRPr/>
            </a:pPr>
            <a:r>
              <a:rPr lang="en-US" sz="2400" dirty="0" smtClean="0"/>
              <a:t>Causes species decline and extinction</a:t>
            </a:r>
          </a:p>
          <a:p>
            <a:pPr lvl="1" eaLnBrk="1" hangingPunct="1">
              <a:defRPr/>
            </a:pPr>
            <a:r>
              <a:rPr lang="en-US" sz="2400" dirty="0" smtClean="0"/>
              <a:t>Ruins civilizations</a:t>
            </a:r>
          </a:p>
          <a:p>
            <a:pPr lvl="1" eaLnBrk="1" hangingPunct="1">
              <a:defRPr/>
            </a:pPr>
            <a:r>
              <a:rPr lang="en-US" sz="2400" dirty="0" smtClean="0"/>
              <a:t>Adds carbon dioxide to the air </a:t>
            </a:r>
          </a:p>
        </p:txBody>
      </p:sp>
      <p:pic>
        <p:nvPicPr>
          <p:cNvPr id="16387" name="Picture 6" descr="12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133600"/>
            <a:ext cx="41148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 Box 7"/>
          <p:cNvSpPr txBox="1">
            <a:spLocks noChangeArrowheads="1"/>
          </p:cNvSpPr>
          <p:nvPr/>
        </p:nvSpPr>
        <p:spPr bwMode="auto">
          <a:xfrm>
            <a:off x="838200" y="5791200"/>
            <a:ext cx="74834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400" i="1">
                <a:cs typeface="+mn-cs"/>
              </a:rPr>
              <a:t>Developing countries boost their economies and get land for their growing populations by logging forests</a:t>
            </a:r>
          </a:p>
        </p:txBody>
      </p:sp>
    </p:spTree>
    <p:extLst>
      <p:ext uri="{BB962C8B-B14F-4D97-AF65-F5344CB8AC3E}">
        <p14:creationId xmlns:p14="http://schemas.microsoft.com/office/powerpoint/2010/main" val="26461283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dissolve">
                                      <p:cBhvr>
                                        <p:cTn id="7" dur="500"/>
                                        <p:tgtEl>
                                          <p:spTgt spid="419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dissolve">
                                      <p:cBhvr>
                                        <p:cTn id="12" dur="5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dissolve">
                                      <p:cBhvr>
                                        <p:cTn id="17" dur="500"/>
                                        <p:tgtEl>
                                          <p:spTgt spid="419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Effect transition="in" filter="dissolve">
                                      <p:cBhvr>
                                        <p:cTn id="22" dur="500"/>
                                        <p:tgtEl>
                                          <p:spTgt spid="419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Effect transition="in" filter="dissolve">
                                      <p:cBhvr>
                                        <p:cTn id="27" dur="500"/>
                                        <p:tgtEl>
                                          <p:spTgt spid="419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1987">
                                            <p:txEl>
                                              <p:pRg st="5" end="5"/>
                                            </p:txEl>
                                          </p:spTgt>
                                        </p:tgtEl>
                                        <p:attrNameLst>
                                          <p:attrName>style.visibility</p:attrName>
                                        </p:attrNameLst>
                                      </p:cBhvr>
                                      <p:to>
                                        <p:strVal val="visible"/>
                                      </p:to>
                                    </p:set>
                                    <p:animEffect transition="in" filter="dissolve">
                                      <p:cBhvr>
                                        <p:cTn id="32"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228600" y="118534"/>
            <a:ext cx="8686800" cy="677334"/>
          </a:xfrm>
        </p:spPr>
        <p:txBody>
          <a:bodyPr/>
          <a:lstStyle/>
          <a:p>
            <a:pPr eaLnBrk="1" hangingPunct="1">
              <a:defRPr/>
            </a:pPr>
            <a:r>
              <a:rPr lang="en-US" sz="3000" dirty="0" smtClean="0">
                <a:cs typeface="+mj-cs"/>
              </a:rPr>
              <a:t>Loggers moved westward, searching for large trees</a:t>
            </a:r>
          </a:p>
        </p:txBody>
      </p:sp>
      <p:sp>
        <p:nvSpPr>
          <p:cNvPr id="50179" name="Rectangle 3"/>
          <p:cNvSpPr>
            <a:spLocks noGrp="1" noChangeArrowheads="1"/>
          </p:cNvSpPr>
          <p:nvPr>
            <p:ph type="body" idx="1"/>
          </p:nvPr>
        </p:nvSpPr>
        <p:spPr>
          <a:xfrm>
            <a:off x="381000" y="795869"/>
            <a:ext cx="8229600" cy="2290232"/>
          </a:xfrm>
        </p:spPr>
        <p:txBody>
          <a:bodyPr>
            <a:normAutofit/>
          </a:bodyPr>
          <a:lstStyle/>
          <a:p>
            <a:pPr eaLnBrk="1" hangingPunct="1">
              <a:lnSpc>
                <a:spcPct val="80000"/>
              </a:lnSpc>
              <a:defRPr/>
            </a:pPr>
            <a:r>
              <a:rPr lang="en-US" sz="2400" b="1" u="sng" dirty="0" smtClean="0">
                <a:cs typeface="+mn-cs"/>
              </a:rPr>
              <a:t>Primary forest </a:t>
            </a:r>
            <a:r>
              <a:rPr lang="en-US" sz="2400" b="1" dirty="0" smtClean="0">
                <a:cs typeface="+mn-cs"/>
              </a:rPr>
              <a:t>=</a:t>
            </a:r>
            <a:r>
              <a:rPr lang="en-US" sz="2400" dirty="0" smtClean="0">
                <a:cs typeface="+mn-cs"/>
              </a:rPr>
              <a:t> </a:t>
            </a:r>
          </a:p>
          <a:p>
            <a:pPr lvl="1">
              <a:lnSpc>
                <a:spcPct val="80000"/>
              </a:lnSpc>
              <a:defRPr/>
            </a:pPr>
            <a:r>
              <a:rPr lang="en-US" sz="2200" dirty="0" smtClean="0">
                <a:cs typeface="+mn-cs"/>
              </a:rPr>
              <a:t>natural forest uncut by people</a:t>
            </a:r>
          </a:p>
          <a:p>
            <a:pPr lvl="2" eaLnBrk="1" hangingPunct="1">
              <a:lnSpc>
                <a:spcPct val="80000"/>
              </a:lnSpc>
              <a:defRPr/>
            </a:pPr>
            <a:r>
              <a:rPr lang="en-US" sz="2400" dirty="0" smtClean="0"/>
              <a:t> Little remained by the 20th century </a:t>
            </a:r>
            <a:endParaRPr lang="en-US" sz="2400" b="1" dirty="0" smtClean="0"/>
          </a:p>
          <a:p>
            <a:pPr eaLnBrk="1" hangingPunct="1">
              <a:lnSpc>
                <a:spcPct val="80000"/>
              </a:lnSpc>
              <a:defRPr/>
            </a:pPr>
            <a:r>
              <a:rPr lang="en-US" sz="2400" b="1" u="sng" dirty="0" smtClean="0">
                <a:cs typeface="+mn-cs"/>
              </a:rPr>
              <a:t>Second-growth trees </a:t>
            </a:r>
            <a:r>
              <a:rPr lang="en-US" sz="2400" b="1" dirty="0" smtClean="0">
                <a:cs typeface="+mn-cs"/>
              </a:rPr>
              <a:t>=</a:t>
            </a:r>
            <a:r>
              <a:rPr lang="en-US" sz="2400" dirty="0" smtClean="0">
                <a:cs typeface="+mn-cs"/>
              </a:rPr>
              <a:t> </a:t>
            </a:r>
          </a:p>
          <a:p>
            <a:pPr lvl="1">
              <a:lnSpc>
                <a:spcPct val="80000"/>
              </a:lnSpc>
              <a:defRPr/>
            </a:pPr>
            <a:r>
              <a:rPr lang="en-US" sz="2200" dirty="0" smtClean="0">
                <a:cs typeface="+mn-cs"/>
              </a:rPr>
              <a:t>grown to partial maturity after old-growth timber has been cut</a:t>
            </a:r>
            <a:r>
              <a:rPr lang="en-US" dirty="0" smtClean="0">
                <a:cs typeface="+mn-cs"/>
              </a:rPr>
              <a:t> </a:t>
            </a:r>
          </a:p>
        </p:txBody>
      </p:sp>
      <p:pic>
        <p:nvPicPr>
          <p:cNvPr id="18435" name="Picture 5" descr="12_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76600"/>
            <a:ext cx="91440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1448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dissolve">
                                      <p:cBhvr>
                                        <p:cTn id="7" dur="500"/>
                                        <p:tgtEl>
                                          <p:spTgt spid="50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dissolve">
                                      <p:cBhvr>
                                        <p:cTn id="12" dur="500"/>
                                        <p:tgtEl>
                                          <p:spTgt spid="50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Effect transition="in" filter="dissolve">
                                      <p:cBhvr>
                                        <p:cTn id="17" dur="500"/>
                                        <p:tgtEl>
                                          <p:spTgt spid="501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0179">
                                            <p:txEl>
                                              <p:pRg st="3" end="3"/>
                                            </p:txEl>
                                          </p:spTgt>
                                        </p:tgtEl>
                                        <p:attrNameLst>
                                          <p:attrName>style.visibility</p:attrName>
                                        </p:attrNameLst>
                                      </p:cBhvr>
                                      <p:to>
                                        <p:strVal val="visible"/>
                                      </p:to>
                                    </p:set>
                                    <p:animEffect transition="in" filter="dissolve">
                                      <p:cBhvr>
                                        <p:cTn id="22" dur="500"/>
                                        <p:tgtEl>
                                          <p:spTgt spid="501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Effect transition="in" filter="dissolve">
                                      <p:cBhvr>
                                        <p:cTn id="27" dur="500"/>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7463" y="152400"/>
            <a:ext cx="8877300" cy="466725"/>
          </a:xfrm>
        </p:spPr>
        <p:txBody>
          <a:bodyPr/>
          <a:lstStyle/>
          <a:p>
            <a:pPr eaLnBrk="1" hangingPunct="1">
              <a:defRPr/>
            </a:pPr>
            <a:r>
              <a:rPr lang="en-US" sz="2800" dirty="0" smtClean="0">
                <a:cs typeface="+mj-cs"/>
              </a:rPr>
              <a:t>Some groups contain more species than others</a:t>
            </a:r>
          </a:p>
        </p:txBody>
      </p:sp>
      <p:sp>
        <p:nvSpPr>
          <p:cNvPr id="60419" name="Rectangle 3"/>
          <p:cNvSpPr>
            <a:spLocks noGrp="1" noChangeArrowheads="1"/>
          </p:cNvSpPr>
          <p:nvPr>
            <p:ph type="body" idx="1"/>
          </p:nvPr>
        </p:nvSpPr>
        <p:spPr>
          <a:xfrm>
            <a:off x="0" y="609600"/>
            <a:ext cx="5257800" cy="6013450"/>
          </a:xfrm>
        </p:spPr>
        <p:txBody>
          <a:bodyPr>
            <a:normAutofit/>
          </a:bodyPr>
          <a:lstStyle/>
          <a:p>
            <a:pPr eaLnBrk="1" hangingPunct="1">
              <a:lnSpc>
                <a:spcPct val="80000"/>
              </a:lnSpc>
              <a:defRPr/>
            </a:pPr>
            <a:r>
              <a:rPr lang="en-US" sz="2800" dirty="0" smtClean="0"/>
              <a:t>Species are not evenly distributed among taxonomic groups</a:t>
            </a:r>
          </a:p>
          <a:p>
            <a:pPr lvl="1" eaLnBrk="1" hangingPunct="1">
              <a:lnSpc>
                <a:spcPct val="80000"/>
              </a:lnSpc>
              <a:defRPr/>
            </a:pPr>
            <a:r>
              <a:rPr lang="en-US" sz="2800" dirty="0" smtClean="0"/>
              <a:t>Insects predominate over all other life-forms</a:t>
            </a:r>
          </a:p>
          <a:p>
            <a:pPr lvl="1" eaLnBrk="1" hangingPunct="1">
              <a:lnSpc>
                <a:spcPct val="80000"/>
              </a:lnSpc>
              <a:defRPr/>
            </a:pPr>
            <a:r>
              <a:rPr lang="en-US" sz="2800" dirty="0" smtClean="0"/>
              <a:t>40% of all insects are beetles</a:t>
            </a:r>
          </a:p>
          <a:p>
            <a:pPr lvl="1" eaLnBrk="1" hangingPunct="1">
              <a:lnSpc>
                <a:spcPct val="80000"/>
              </a:lnSpc>
              <a:defRPr/>
            </a:pPr>
            <a:r>
              <a:rPr lang="en-US" sz="2800" dirty="0" smtClean="0"/>
              <a:t>God must have had “an inordinate fondness for beetles”</a:t>
            </a:r>
          </a:p>
          <a:p>
            <a:pPr lvl="2" eaLnBrk="1" hangingPunct="1">
              <a:lnSpc>
                <a:spcPct val="80000"/>
              </a:lnSpc>
              <a:defRPr/>
            </a:pPr>
            <a:r>
              <a:rPr lang="en-US" sz="2800" dirty="0" smtClean="0"/>
              <a:t>Brit biologist JB </a:t>
            </a:r>
            <a:r>
              <a:rPr lang="en-US" sz="2800" dirty="0" err="1" smtClean="0"/>
              <a:t>Haldaine</a:t>
            </a:r>
            <a:endParaRPr lang="en-US" sz="2800" dirty="0" smtClean="0"/>
          </a:p>
          <a:p>
            <a:pPr eaLnBrk="1" hangingPunct="1">
              <a:lnSpc>
                <a:spcPct val="80000"/>
              </a:lnSpc>
              <a:defRPr/>
            </a:pPr>
            <a:r>
              <a:rPr lang="en-US" sz="2800" u="sng" dirty="0" smtClean="0"/>
              <a:t>Groups accumulate </a:t>
            </a:r>
            <a:r>
              <a:rPr lang="en-US" sz="2800" dirty="0" smtClean="0"/>
              <a:t>species by:</a:t>
            </a:r>
          </a:p>
          <a:p>
            <a:pPr lvl="1" eaLnBrk="1" hangingPunct="1">
              <a:lnSpc>
                <a:spcPct val="80000"/>
              </a:lnSpc>
              <a:defRPr/>
            </a:pPr>
            <a:r>
              <a:rPr lang="en-US" sz="2800" dirty="0" smtClean="0"/>
              <a:t>Adaptive radiation</a:t>
            </a:r>
          </a:p>
          <a:p>
            <a:pPr lvl="1" eaLnBrk="1" hangingPunct="1">
              <a:lnSpc>
                <a:spcPct val="80000"/>
              </a:lnSpc>
              <a:defRPr/>
            </a:pPr>
            <a:r>
              <a:rPr lang="en-US" sz="2800" dirty="0" smtClean="0"/>
              <a:t>Allopatric speciation</a:t>
            </a:r>
          </a:p>
          <a:p>
            <a:pPr lvl="1" eaLnBrk="1" hangingPunct="1">
              <a:lnSpc>
                <a:spcPct val="80000"/>
              </a:lnSpc>
              <a:defRPr/>
            </a:pPr>
            <a:r>
              <a:rPr lang="en-US" sz="2800" dirty="0" smtClean="0"/>
              <a:t>Low rates of extinction</a:t>
            </a:r>
          </a:p>
        </p:txBody>
      </p:sp>
      <p:pic>
        <p:nvPicPr>
          <p:cNvPr id="14339" name="Picture 5" descr="11_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005263"/>
            <a:ext cx="3886199" cy="393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29733" y="1649663"/>
            <a:ext cx="1117600" cy="3725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124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linds(horizontal)">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linds(horizontal)">
                                      <p:cBhvr>
                                        <p:cTn id="12" dur="500"/>
                                        <p:tgtEl>
                                          <p:spTgt spid="604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blinds(horizontal)">
                                      <p:cBhvr>
                                        <p:cTn id="17" dur="500"/>
                                        <p:tgtEl>
                                          <p:spTgt spid="604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0419">
                                            <p:txEl>
                                              <p:pRg st="3" end="3"/>
                                            </p:txEl>
                                          </p:spTgt>
                                        </p:tgtEl>
                                        <p:attrNameLst>
                                          <p:attrName>style.visibility</p:attrName>
                                        </p:attrNameLst>
                                      </p:cBhvr>
                                      <p:to>
                                        <p:strVal val="visible"/>
                                      </p:to>
                                    </p:set>
                                    <p:animEffect transition="in" filter="blinds(horizontal)">
                                      <p:cBhvr>
                                        <p:cTn id="27" dur="500"/>
                                        <p:tgtEl>
                                          <p:spTgt spid="604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32" dur="500"/>
                                        <p:tgtEl>
                                          <p:spTgt spid="6041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0419">
                                            <p:txEl>
                                              <p:pRg st="5" end="5"/>
                                            </p:txEl>
                                          </p:spTgt>
                                        </p:tgtEl>
                                        <p:attrNameLst>
                                          <p:attrName>style.visibility</p:attrName>
                                        </p:attrNameLst>
                                      </p:cBhvr>
                                      <p:to>
                                        <p:strVal val="visible"/>
                                      </p:to>
                                    </p:set>
                                    <p:animEffect transition="in" filter="blinds(horizontal)">
                                      <p:cBhvr>
                                        <p:cTn id="37" dur="500"/>
                                        <p:tgtEl>
                                          <p:spTgt spid="6041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0419">
                                            <p:txEl>
                                              <p:pRg st="6" end="6"/>
                                            </p:txEl>
                                          </p:spTgt>
                                        </p:tgtEl>
                                        <p:attrNameLst>
                                          <p:attrName>style.visibility</p:attrName>
                                        </p:attrNameLst>
                                      </p:cBhvr>
                                      <p:to>
                                        <p:strVal val="visible"/>
                                      </p:to>
                                    </p:set>
                                    <p:animEffect transition="in" filter="blinds(horizontal)">
                                      <p:cBhvr>
                                        <p:cTn id="42" dur="500"/>
                                        <p:tgtEl>
                                          <p:spTgt spid="6041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0419">
                                            <p:txEl>
                                              <p:pRg st="7" end="7"/>
                                            </p:txEl>
                                          </p:spTgt>
                                        </p:tgtEl>
                                        <p:attrNameLst>
                                          <p:attrName>style.visibility</p:attrName>
                                        </p:attrNameLst>
                                      </p:cBhvr>
                                      <p:to>
                                        <p:strVal val="visible"/>
                                      </p:to>
                                    </p:set>
                                    <p:animEffect transition="in" filter="blinds(horizontal)">
                                      <p:cBhvr>
                                        <p:cTn id="47" dur="500"/>
                                        <p:tgtEl>
                                          <p:spTgt spid="6041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0419">
                                            <p:txEl>
                                              <p:pRg st="8" end="8"/>
                                            </p:txEl>
                                          </p:spTgt>
                                        </p:tgtEl>
                                        <p:attrNameLst>
                                          <p:attrName>style.visibility</p:attrName>
                                        </p:attrNameLst>
                                      </p:cBhvr>
                                      <p:to>
                                        <p:strVal val="visible"/>
                                      </p:to>
                                    </p:set>
                                    <p:animEffect transition="in" filter="blinds(horizontal)">
                                      <p:cBhvr>
                                        <p:cTn id="52" dur="500"/>
                                        <p:tgtEl>
                                          <p:spTgt spid="604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smtClean="0">
                <a:cs typeface="+mj-cs"/>
              </a:rPr>
              <a:t>Plantation forestry</a:t>
            </a:r>
          </a:p>
        </p:txBody>
      </p:sp>
      <p:sp>
        <p:nvSpPr>
          <p:cNvPr id="36867" name="Rectangle 3"/>
          <p:cNvSpPr>
            <a:spLocks noGrp="1" noChangeArrowheads="1"/>
          </p:cNvSpPr>
          <p:nvPr>
            <p:ph type="body" sz="half" idx="1"/>
          </p:nvPr>
        </p:nvSpPr>
        <p:spPr>
          <a:xfrm>
            <a:off x="304800" y="838200"/>
            <a:ext cx="8382000" cy="3611563"/>
          </a:xfrm>
        </p:spPr>
        <p:txBody>
          <a:bodyPr>
            <a:normAutofit lnSpcReduction="10000"/>
          </a:bodyPr>
          <a:lstStyle/>
          <a:p>
            <a:pPr eaLnBrk="1" hangingPunct="1">
              <a:defRPr/>
            </a:pPr>
            <a:r>
              <a:rPr lang="en-US" sz="2400" smtClean="0">
                <a:cs typeface="+mn-cs"/>
              </a:rPr>
              <a:t>The timber industry focuses on timber plantations </a:t>
            </a:r>
          </a:p>
          <a:p>
            <a:pPr lvl="1" eaLnBrk="1" hangingPunct="1">
              <a:defRPr/>
            </a:pPr>
            <a:r>
              <a:rPr lang="en-US" sz="2400" smtClean="0"/>
              <a:t>Fast-growing species </a:t>
            </a:r>
          </a:p>
          <a:p>
            <a:pPr lvl="1" eaLnBrk="1" hangingPunct="1">
              <a:defRPr/>
            </a:pPr>
            <a:r>
              <a:rPr lang="en-US" sz="2400" smtClean="0"/>
              <a:t>Monocultures</a:t>
            </a:r>
          </a:p>
          <a:p>
            <a:pPr lvl="1" eaLnBrk="1" hangingPunct="1">
              <a:defRPr/>
            </a:pPr>
            <a:r>
              <a:rPr lang="en-US" sz="2400" b="1" smtClean="0"/>
              <a:t>Even-aged trees</a:t>
            </a:r>
            <a:r>
              <a:rPr lang="en-US" sz="2400" smtClean="0"/>
              <a:t> = all trees are the same age</a:t>
            </a:r>
          </a:p>
          <a:p>
            <a:pPr eaLnBrk="1" hangingPunct="1">
              <a:defRPr/>
            </a:pPr>
            <a:r>
              <a:rPr lang="en-US" sz="2400" smtClean="0">
                <a:cs typeface="+mn-cs"/>
              </a:rPr>
              <a:t>Trees are cut at the end of the rotation time and replanted</a:t>
            </a:r>
          </a:p>
          <a:p>
            <a:pPr lvl="1" eaLnBrk="1" hangingPunct="1">
              <a:defRPr/>
            </a:pPr>
            <a:r>
              <a:rPr lang="en-US" sz="2400" smtClean="0"/>
              <a:t>Plantations are crops, not functional forests </a:t>
            </a:r>
          </a:p>
          <a:p>
            <a:pPr eaLnBrk="1" hangingPunct="1">
              <a:defRPr/>
            </a:pPr>
            <a:r>
              <a:rPr lang="en-US" sz="2400" smtClean="0">
                <a:cs typeface="+mn-cs"/>
              </a:rPr>
              <a:t>Some harvesting methods maintain </a:t>
            </a:r>
            <a:r>
              <a:rPr lang="en-US" sz="2400" b="1" smtClean="0">
                <a:cs typeface="+mn-cs"/>
              </a:rPr>
              <a:t>uneven-aged</a:t>
            </a:r>
            <a:r>
              <a:rPr lang="en-US" sz="2400" smtClean="0">
                <a:cs typeface="+mn-cs"/>
              </a:rPr>
              <a:t> (mixed ages of trees and species) tree stands</a:t>
            </a:r>
            <a:r>
              <a:rPr lang="en-US" sz="2500" smtClean="0">
                <a:cs typeface="+mn-cs"/>
              </a:rPr>
              <a:t> </a:t>
            </a:r>
          </a:p>
        </p:txBody>
      </p:sp>
      <p:pic>
        <p:nvPicPr>
          <p:cNvPr id="25603" name="Picture 6" descr="12_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5277" y="4449762"/>
            <a:ext cx="3522186"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0232693"/>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68288" y="180975"/>
            <a:ext cx="8685212" cy="1073150"/>
          </a:xfrm>
        </p:spPr>
        <p:txBody>
          <a:bodyPr/>
          <a:lstStyle/>
          <a:p>
            <a:pPr eaLnBrk="1" hangingPunct="1">
              <a:defRPr/>
            </a:pPr>
            <a:r>
              <a:rPr lang="en-US" sz="4000" dirty="0" smtClean="0">
                <a:cs typeface="+mj-cs"/>
              </a:rPr>
              <a:t>Harvesting timber: clear-cutting</a:t>
            </a:r>
            <a:br>
              <a:rPr lang="en-US" sz="4000" dirty="0" smtClean="0">
                <a:cs typeface="+mj-cs"/>
              </a:rPr>
            </a:br>
            <a:endParaRPr lang="en-US" sz="4000" dirty="0" smtClean="0">
              <a:cs typeface="+mj-cs"/>
            </a:endParaRPr>
          </a:p>
        </p:txBody>
      </p:sp>
      <p:sp>
        <p:nvSpPr>
          <p:cNvPr id="37892" name="Rectangle 4"/>
          <p:cNvSpPr>
            <a:spLocks noGrp="1" noChangeArrowheads="1"/>
          </p:cNvSpPr>
          <p:nvPr>
            <p:ph type="body" sz="half" idx="2"/>
          </p:nvPr>
        </p:nvSpPr>
        <p:spPr>
          <a:xfrm>
            <a:off x="4267200" y="815975"/>
            <a:ext cx="4648200" cy="5911850"/>
          </a:xfrm>
        </p:spPr>
        <p:txBody>
          <a:bodyPr>
            <a:normAutofit lnSpcReduction="10000"/>
          </a:bodyPr>
          <a:lstStyle/>
          <a:p>
            <a:pPr lvl="1" eaLnBrk="1" hangingPunct="1">
              <a:defRPr/>
            </a:pPr>
            <a:r>
              <a:rPr lang="en-US" sz="2900" dirty="0" smtClean="0"/>
              <a:t>All trees in the area are cut</a:t>
            </a:r>
          </a:p>
          <a:p>
            <a:pPr lvl="1" eaLnBrk="1" hangingPunct="1">
              <a:defRPr/>
            </a:pPr>
            <a:r>
              <a:rPr lang="en-US" sz="2900" dirty="0" smtClean="0"/>
              <a:t>Most cost-efficient</a:t>
            </a:r>
          </a:p>
          <a:p>
            <a:pPr lvl="1" eaLnBrk="1" hangingPunct="1">
              <a:defRPr/>
            </a:pPr>
            <a:r>
              <a:rPr lang="en-US" sz="2900" dirty="0" smtClean="0"/>
              <a:t>Greatest impact on forest ecosystems</a:t>
            </a:r>
          </a:p>
          <a:p>
            <a:pPr lvl="1" eaLnBrk="1" hangingPunct="1">
              <a:defRPr/>
            </a:pPr>
            <a:r>
              <a:rPr lang="en-US" sz="2900" dirty="0" smtClean="0"/>
              <a:t>May mimic some natural forms of disturbance</a:t>
            </a:r>
          </a:p>
          <a:p>
            <a:pPr lvl="1" eaLnBrk="1" hangingPunct="1">
              <a:defRPr/>
            </a:pPr>
            <a:r>
              <a:rPr lang="en-US" sz="2900" dirty="0" smtClean="0"/>
              <a:t>Destroy entire communities</a:t>
            </a:r>
          </a:p>
          <a:p>
            <a:pPr lvl="1" eaLnBrk="1" hangingPunct="1">
              <a:defRPr/>
            </a:pPr>
            <a:r>
              <a:rPr lang="en-US" sz="2900" dirty="0" smtClean="0"/>
              <a:t>Soil erosion</a:t>
            </a:r>
          </a:p>
          <a:p>
            <a:pPr lvl="1" eaLnBrk="1" hangingPunct="1">
              <a:defRPr/>
            </a:pPr>
            <a:r>
              <a:rPr lang="en-US" sz="2900" dirty="0" smtClean="0"/>
              <a:t>Public is outraged over this type of harvesting</a:t>
            </a:r>
          </a:p>
        </p:txBody>
      </p:sp>
      <p:pic>
        <p:nvPicPr>
          <p:cNvPr id="26627" name="Picture 6" descr="12_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54125"/>
            <a:ext cx="4282955" cy="343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4692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2">
                                            <p:txEl>
                                              <p:pRg st="0" end="0"/>
                                            </p:txEl>
                                          </p:spTgt>
                                        </p:tgtEl>
                                        <p:attrNameLst>
                                          <p:attrName>style.visibility</p:attrName>
                                        </p:attrNameLst>
                                      </p:cBhvr>
                                      <p:to>
                                        <p:strVal val="visible"/>
                                      </p:to>
                                    </p:set>
                                    <p:animEffect transition="in" filter="blinds(horizontal)">
                                      <p:cBhvr>
                                        <p:cTn id="7" dur="500"/>
                                        <p:tgtEl>
                                          <p:spTgt spid="378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892">
                                            <p:txEl>
                                              <p:pRg st="1" end="1"/>
                                            </p:txEl>
                                          </p:spTgt>
                                        </p:tgtEl>
                                        <p:attrNameLst>
                                          <p:attrName>style.visibility</p:attrName>
                                        </p:attrNameLst>
                                      </p:cBhvr>
                                      <p:to>
                                        <p:strVal val="visible"/>
                                      </p:to>
                                    </p:set>
                                    <p:animEffect transition="in" filter="blinds(horizontal)">
                                      <p:cBhvr>
                                        <p:cTn id="12" dur="500"/>
                                        <p:tgtEl>
                                          <p:spTgt spid="3789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2">
                                            <p:txEl>
                                              <p:pRg st="2" end="2"/>
                                            </p:txEl>
                                          </p:spTgt>
                                        </p:tgtEl>
                                        <p:attrNameLst>
                                          <p:attrName>style.visibility</p:attrName>
                                        </p:attrNameLst>
                                      </p:cBhvr>
                                      <p:to>
                                        <p:strVal val="visible"/>
                                      </p:to>
                                    </p:set>
                                    <p:animEffect transition="in" filter="blinds(horizontal)">
                                      <p:cBhvr>
                                        <p:cTn id="17" dur="500"/>
                                        <p:tgtEl>
                                          <p:spTgt spid="3789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7892">
                                            <p:txEl>
                                              <p:pRg st="3" end="3"/>
                                            </p:txEl>
                                          </p:spTgt>
                                        </p:tgtEl>
                                        <p:attrNameLst>
                                          <p:attrName>style.visibility</p:attrName>
                                        </p:attrNameLst>
                                      </p:cBhvr>
                                      <p:to>
                                        <p:strVal val="visible"/>
                                      </p:to>
                                    </p:set>
                                    <p:animEffect transition="in" filter="blinds(horizontal)">
                                      <p:cBhvr>
                                        <p:cTn id="22" dur="500"/>
                                        <p:tgtEl>
                                          <p:spTgt spid="3789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7892">
                                            <p:txEl>
                                              <p:pRg st="4" end="4"/>
                                            </p:txEl>
                                          </p:spTgt>
                                        </p:tgtEl>
                                        <p:attrNameLst>
                                          <p:attrName>style.visibility</p:attrName>
                                        </p:attrNameLst>
                                      </p:cBhvr>
                                      <p:to>
                                        <p:strVal val="visible"/>
                                      </p:to>
                                    </p:set>
                                    <p:animEffect transition="in" filter="blinds(horizontal)">
                                      <p:cBhvr>
                                        <p:cTn id="27" dur="500"/>
                                        <p:tgtEl>
                                          <p:spTgt spid="3789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7892">
                                            <p:txEl>
                                              <p:pRg st="5" end="5"/>
                                            </p:txEl>
                                          </p:spTgt>
                                        </p:tgtEl>
                                        <p:attrNameLst>
                                          <p:attrName>style.visibility</p:attrName>
                                        </p:attrNameLst>
                                      </p:cBhvr>
                                      <p:to>
                                        <p:strVal val="visible"/>
                                      </p:to>
                                    </p:set>
                                    <p:animEffect transition="in" filter="blinds(horizontal)">
                                      <p:cBhvr>
                                        <p:cTn id="32" dur="500"/>
                                        <p:tgtEl>
                                          <p:spTgt spid="3789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7892">
                                            <p:txEl>
                                              <p:pRg st="6" end="6"/>
                                            </p:txEl>
                                          </p:spTgt>
                                        </p:tgtEl>
                                        <p:attrNameLst>
                                          <p:attrName>style.visibility</p:attrName>
                                        </p:attrNameLst>
                                      </p:cBhvr>
                                      <p:to>
                                        <p:strVal val="visible"/>
                                      </p:to>
                                    </p:set>
                                    <p:animEffect transition="in" filter="blinds(horizontal)">
                                      <p:cBhvr>
                                        <p:cTn id="37" dur="500"/>
                                        <p:tgtEl>
                                          <p:spTgt spid="3789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779462" y="107577"/>
            <a:ext cx="7581901" cy="922711"/>
          </a:xfrm>
        </p:spPr>
        <p:txBody>
          <a:bodyPr/>
          <a:lstStyle/>
          <a:p>
            <a:pPr eaLnBrk="1" hangingPunct="1">
              <a:defRPr/>
            </a:pPr>
            <a:r>
              <a:rPr lang="en-US" sz="4000" dirty="0" smtClean="0">
                <a:cs typeface="+mj-cs"/>
              </a:rPr>
              <a:t>Harvesting:  other methods</a:t>
            </a:r>
          </a:p>
        </p:txBody>
      </p:sp>
      <p:sp>
        <p:nvSpPr>
          <p:cNvPr id="57347" name="Rectangle 3"/>
          <p:cNvSpPr>
            <a:spLocks noGrp="1" noChangeArrowheads="1"/>
          </p:cNvSpPr>
          <p:nvPr>
            <p:ph type="body" idx="1"/>
          </p:nvPr>
        </p:nvSpPr>
        <p:spPr>
          <a:xfrm>
            <a:off x="192088" y="1030288"/>
            <a:ext cx="8788400" cy="5827712"/>
          </a:xfrm>
        </p:spPr>
        <p:txBody>
          <a:bodyPr>
            <a:normAutofit lnSpcReduction="10000"/>
          </a:bodyPr>
          <a:lstStyle/>
          <a:p>
            <a:pPr eaLnBrk="1" hangingPunct="1">
              <a:defRPr/>
            </a:pPr>
            <a:r>
              <a:rPr lang="en-US" b="1" u="sng" dirty="0" smtClean="0">
                <a:cs typeface="+mn-cs"/>
              </a:rPr>
              <a:t>Seed-tree cutting</a:t>
            </a:r>
            <a:r>
              <a:rPr lang="en-US" u="sng" dirty="0" smtClean="0">
                <a:cs typeface="+mn-cs"/>
              </a:rPr>
              <a:t> </a:t>
            </a:r>
            <a:r>
              <a:rPr lang="en-US" dirty="0" smtClean="0">
                <a:cs typeface="+mn-cs"/>
              </a:rPr>
              <a:t>= </a:t>
            </a:r>
          </a:p>
          <a:p>
            <a:pPr lvl="1">
              <a:defRPr/>
            </a:pPr>
            <a:r>
              <a:rPr lang="en-US" dirty="0" smtClean="0">
                <a:cs typeface="+mn-cs"/>
              </a:rPr>
              <a:t>a small number of seed-producing trees are left standing to reseed the area </a:t>
            </a:r>
          </a:p>
          <a:p>
            <a:pPr eaLnBrk="1" hangingPunct="1">
              <a:defRPr/>
            </a:pPr>
            <a:r>
              <a:rPr lang="en-US" b="1" u="sng" dirty="0" err="1" smtClean="0">
                <a:cs typeface="+mn-cs"/>
              </a:rPr>
              <a:t>Shelterwood</a:t>
            </a:r>
            <a:r>
              <a:rPr lang="en-US" b="1" u="sng" dirty="0" smtClean="0">
                <a:cs typeface="+mn-cs"/>
              </a:rPr>
              <a:t> cutting</a:t>
            </a:r>
            <a:r>
              <a:rPr lang="en-US" u="sng" dirty="0" smtClean="0">
                <a:cs typeface="+mn-cs"/>
              </a:rPr>
              <a:t> </a:t>
            </a:r>
            <a:r>
              <a:rPr lang="en-US" dirty="0" smtClean="0">
                <a:cs typeface="+mn-cs"/>
              </a:rPr>
              <a:t>=</a:t>
            </a:r>
          </a:p>
          <a:p>
            <a:pPr lvl="1">
              <a:defRPr/>
            </a:pPr>
            <a:r>
              <a:rPr lang="en-US" dirty="0" smtClean="0">
                <a:cs typeface="+mn-cs"/>
              </a:rPr>
              <a:t> a small number of trees are left to provide shelter for the seedlings </a:t>
            </a:r>
          </a:p>
          <a:p>
            <a:pPr eaLnBrk="1" hangingPunct="1">
              <a:defRPr/>
            </a:pPr>
            <a:r>
              <a:rPr lang="en-US" b="1" u="sng" dirty="0" smtClean="0">
                <a:cs typeface="+mn-cs"/>
              </a:rPr>
              <a:t>Selection systems</a:t>
            </a:r>
            <a:r>
              <a:rPr lang="en-US" u="sng" dirty="0" smtClean="0">
                <a:cs typeface="+mn-cs"/>
              </a:rPr>
              <a:t> </a:t>
            </a:r>
            <a:r>
              <a:rPr lang="en-US" dirty="0" smtClean="0">
                <a:cs typeface="+mn-cs"/>
              </a:rPr>
              <a:t>=</a:t>
            </a:r>
          </a:p>
          <a:p>
            <a:pPr lvl="1">
              <a:defRPr/>
            </a:pPr>
            <a:r>
              <a:rPr lang="en-US" dirty="0" smtClean="0">
                <a:cs typeface="+mn-cs"/>
              </a:rPr>
              <a:t>only select trees are cut</a:t>
            </a:r>
          </a:p>
          <a:p>
            <a:pPr lvl="1" eaLnBrk="1" hangingPunct="1">
              <a:defRPr/>
            </a:pPr>
            <a:r>
              <a:rPr lang="en-US" dirty="0" smtClean="0"/>
              <a:t>Single tree selection = widely spaced trees are cut</a:t>
            </a:r>
          </a:p>
          <a:p>
            <a:pPr lvl="1" eaLnBrk="1" hangingPunct="1">
              <a:defRPr/>
            </a:pPr>
            <a:r>
              <a:rPr lang="en-US" dirty="0" smtClean="0"/>
              <a:t>Group tree selection = small patches of trees are cut</a:t>
            </a:r>
          </a:p>
          <a:p>
            <a:pPr eaLnBrk="1" hangingPunct="1">
              <a:defRPr/>
            </a:pPr>
            <a:r>
              <a:rPr lang="en-US" dirty="0" smtClean="0">
                <a:cs typeface="+mn-cs"/>
              </a:rPr>
              <a:t>All methods disturb habitat</a:t>
            </a:r>
          </a:p>
          <a:p>
            <a:pPr lvl="1" eaLnBrk="1" hangingPunct="1">
              <a:defRPr/>
            </a:pPr>
            <a:r>
              <a:rPr lang="en-US" dirty="0" smtClean="0"/>
              <a:t>Change forest structure and composition</a:t>
            </a:r>
          </a:p>
          <a:p>
            <a:pPr lvl="1" eaLnBrk="1" hangingPunct="1">
              <a:defRPr/>
            </a:pPr>
            <a:r>
              <a:rPr lang="en-US" dirty="0" smtClean="0"/>
              <a:t>Increase erosion, siltation, runoff, flooding, landslides</a:t>
            </a:r>
          </a:p>
        </p:txBody>
      </p:sp>
    </p:spTree>
    <p:extLst>
      <p:ext uri="{BB962C8B-B14F-4D97-AF65-F5344CB8AC3E}">
        <p14:creationId xmlns:p14="http://schemas.microsoft.com/office/powerpoint/2010/main" val="32260155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checkerboard(across)">
                                      <p:cBhvr>
                                        <p:cTn id="7" dur="5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checkerboard(across)">
                                      <p:cBhvr>
                                        <p:cTn id="12" dur="5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checkerboard(across)">
                                      <p:cBhvr>
                                        <p:cTn id="17" dur="500"/>
                                        <p:tgtEl>
                                          <p:spTgt spid="573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checkerboard(across)">
                                      <p:cBhvr>
                                        <p:cTn id="22" dur="500"/>
                                        <p:tgtEl>
                                          <p:spTgt spid="573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7347">
                                            <p:txEl>
                                              <p:pRg st="4" end="4"/>
                                            </p:txEl>
                                          </p:spTgt>
                                        </p:tgtEl>
                                        <p:attrNameLst>
                                          <p:attrName>style.visibility</p:attrName>
                                        </p:attrNameLst>
                                      </p:cBhvr>
                                      <p:to>
                                        <p:strVal val="visible"/>
                                      </p:to>
                                    </p:set>
                                    <p:animEffect transition="in" filter="checkerboard(across)">
                                      <p:cBhvr>
                                        <p:cTn id="27" dur="500"/>
                                        <p:tgtEl>
                                          <p:spTgt spid="573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7347">
                                            <p:txEl>
                                              <p:pRg st="5" end="5"/>
                                            </p:txEl>
                                          </p:spTgt>
                                        </p:tgtEl>
                                        <p:attrNameLst>
                                          <p:attrName>style.visibility</p:attrName>
                                        </p:attrNameLst>
                                      </p:cBhvr>
                                      <p:to>
                                        <p:strVal val="visible"/>
                                      </p:to>
                                    </p:set>
                                    <p:animEffect transition="in" filter="checkerboard(across)">
                                      <p:cBhvr>
                                        <p:cTn id="32" dur="500"/>
                                        <p:tgtEl>
                                          <p:spTgt spid="573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7347">
                                            <p:txEl>
                                              <p:pRg st="6" end="6"/>
                                            </p:txEl>
                                          </p:spTgt>
                                        </p:tgtEl>
                                        <p:attrNameLst>
                                          <p:attrName>style.visibility</p:attrName>
                                        </p:attrNameLst>
                                      </p:cBhvr>
                                      <p:to>
                                        <p:strVal val="visible"/>
                                      </p:to>
                                    </p:set>
                                    <p:animEffect transition="in" filter="checkerboard(across)">
                                      <p:cBhvr>
                                        <p:cTn id="37" dur="500"/>
                                        <p:tgtEl>
                                          <p:spTgt spid="5734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57347">
                                            <p:txEl>
                                              <p:pRg st="7" end="7"/>
                                            </p:txEl>
                                          </p:spTgt>
                                        </p:tgtEl>
                                        <p:attrNameLst>
                                          <p:attrName>style.visibility</p:attrName>
                                        </p:attrNameLst>
                                      </p:cBhvr>
                                      <p:to>
                                        <p:strVal val="visible"/>
                                      </p:to>
                                    </p:set>
                                    <p:animEffect transition="in" filter="checkerboard(across)">
                                      <p:cBhvr>
                                        <p:cTn id="42" dur="500"/>
                                        <p:tgtEl>
                                          <p:spTgt spid="5734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7347">
                                            <p:txEl>
                                              <p:pRg st="8" end="8"/>
                                            </p:txEl>
                                          </p:spTgt>
                                        </p:tgtEl>
                                        <p:attrNameLst>
                                          <p:attrName>style.visibility</p:attrName>
                                        </p:attrNameLst>
                                      </p:cBhvr>
                                      <p:to>
                                        <p:strVal val="visible"/>
                                      </p:to>
                                    </p:set>
                                    <p:animEffect transition="in" filter="checkerboard(across)">
                                      <p:cBhvr>
                                        <p:cTn id="47" dur="500"/>
                                        <p:tgtEl>
                                          <p:spTgt spid="5734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57347">
                                            <p:txEl>
                                              <p:pRg st="9" end="9"/>
                                            </p:txEl>
                                          </p:spTgt>
                                        </p:tgtEl>
                                        <p:attrNameLst>
                                          <p:attrName>style.visibility</p:attrName>
                                        </p:attrNameLst>
                                      </p:cBhvr>
                                      <p:to>
                                        <p:strVal val="visible"/>
                                      </p:to>
                                    </p:set>
                                    <p:animEffect transition="in" filter="checkerboard(across)">
                                      <p:cBhvr>
                                        <p:cTn id="52" dur="500"/>
                                        <p:tgtEl>
                                          <p:spTgt spid="5734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57347">
                                            <p:txEl>
                                              <p:pRg st="10" end="10"/>
                                            </p:txEl>
                                          </p:spTgt>
                                        </p:tgtEl>
                                        <p:attrNameLst>
                                          <p:attrName>style.visibility</p:attrName>
                                        </p:attrNameLst>
                                      </p:cBhvr>
                                      <p:to>
                                        <p:strVal val="visible"/>
                                      </p:to>
                                    </p:set>
                                    <p:animEffect transition="in" filter="checkerboard(across)">
                                      <p:cBhvr>
                                        <p:cTn id="57" dur="500"/>
                                        <p:tgtEl>
                                          <p:spTgt spid="5734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5" descr="12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802" y="652854"/>
            <a:ext cx="7136197" cy="6205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0" name="Rectangle 2"/>
          <p:cNvSpPr>
            <a:spLocks noGrp="1" noChangeArrowheads="1"/>
          </p:cNvSpPr>
          <p:nvPr>
            <p:ph type="title"/>
          </p:nvPr>
        </p:nvSpPr>
        <p:spPr>
          <a:xfrm>
            <a:off x="779462" y="-50800"/>
            <a:ext cx="7581901" cy="643467"/>
          </a:xfrm>
        </p:spPr>
        <p:txBody>
          <a:bodyPr/>
          <a:lstStyle/>
          <a:p>
            <a:pPr eaLnBrk="1" hangingPunct="1">
              <a:defRPr/>
            </a:pPr>
            <a:r>
              <a:rPr lang="en-US" dirty="0" smtClean="0">
                <a:cs typeface="+mj-cs"/>
              </a:rPr>
              <a:t>Harvesting forests</a:t>
            </a:r>
          </a:p>
        </p:txBody>
      </p:sp>
    </p:spTree>
    <p:extLst>
      <p:ext uri="{BB962C8B-B14F-4D97-AF65-F5344CB8AC3E}">
        <p14:creationId xmlns:p14="http://schemas.microsoft.com/office/powerpoint/2010/main" val="1314851663"/>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779462" y="107577"/>
            <a:ext cx="7581901" cy="908423"/>
          </a:xfrm>
        </p:spPr>
        <p:txBody>
          <a:bodyPr/>
          <a:lstStyle/>
          <a:p>
            <a:pPr eaLnBrk="1" hangingPunct="1">
              <a:defRPr/>
            </a:pPr>
            <a:r>
              <a:rPr lang="en-US" sz="4000" dirty="0" smtClean="0">
                <a:cs typeface="+mj-cs"/>
              </a:rPr>
              <a:t>Fire policy also stirs controversy</a:t>
            </a:r>
          </a:p>
        </p:txBody>
      </p:sp>
      <p:sp>
        <p:nvSpPr>
          <p:cNvPr id="62467" name="Rectangle 3"/>
          <p:cNvSpPr>
            <a:spLocks noGrp="1" noChangeArrowheads="1"/>
          </p:cNvSpPr>
          <p:nvPr>
            <p:ph type="body" idx="1"/>
          </p:nvPr>
        </p:nvSpPr>
        <p:spPr>
          <a:xfrm>
            <a:off x="-1" y="1016000"/>
            <a:ext cx="5723467" cy="5689600"/>
          </a:xfrm>
        </p:spPr>
        <p:txBody>
          <a:bodyPr>
            <a:normAutofit/>
          </a:bodyPr>
          <a:lstStyle/>
          <a:p>
            <a:pPr eaLnBrk="1" hangingPunct="1">
              <a:defRPr/>
            </a:pPr>
            <a:r>
              <a:rPr lang="en-US" sz="2400" dirty="0" smtClean="0">
                <a:cs typeface="+mn-cs"/>
              </a:rPr>
              <a:t>For over 100 years, the Forest Service suppressed all fires</a:t>
            </a:r>
          </a:p>
          <a:p>
            <a:pPr lvl="1" eaLnBrk="1" hangingPunct="1">
              <a:defRPr/>
            </a:pPr>
            <a:r>
              <a:rPr lang="en-US" sz="2400" dirty="0" smtClean="0"/>
              <a:t>But many ecosystems depend on fires</a:t>
            </a:r>
          </a:p>
          <a:p>
            <a:pPr lvl="1" eaLnBrk="1" hangingPunct="1">
              <a:defRPr/>
            </a:pPr>
            <a:r>
              <a:rPr lang="en-US" sz="2400" dirty="0" smtClean="0"/>
              <a:t>Fire suppression allows woody accumulation, which produces kindling for future fires</a:t>
            </a:r>
          </a:p>
          <a:p>
            <a:pPr lvl="2" eaLnBrk="1" hangingPunct="1">
              <a:defRPr/>
            </a:pPr>
            <a:r>
              <a:rPr lang="en-US" sz="2400" dirty="0" smtClean="0"/>
              <a:t>Which are much worse</a:t>
            </a:r>
          </a:p>
          <a:p>
            <a:pPr eaLnBrk="1" hangingPunct="1">
              <a:defRPr/>
            </a:pPr>
            <a:r>
              <a:rPr lang="en-US" sz="2400" dirty="0" smtClean="0">
                <a:cs typeface="+mn-cs"/>
              </a:rPr>
              <a:t>Housing development near forests and climate change will increase fire risk </a:t>
            </a:r>
          </a:p>
        </p:txBody>
      </p:sp>
      <p:pic>
        <p:nvPicPr>
          <p:cNvPr id="32771" name="Picture 5" descr="12_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676400"/>
            <a:ext cx="3581400" cy="26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2127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4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779462" y="107577"/>
            <a:ext cx="7581901" cy="739090"/>
          </a:xfrm>
        </p:spPr>
        <p:txBody>
          <a:bodyPr/>
          <a:lstStyle/>
          <a:p>
            <a:pPr eaLnBrk="1" hangingPunct="1">
              <a:defRPr/>
            </a:pPr>
            <a:r>
              <a:rPr lang="en-US" sz="4000" dirty="0" err="1" smtClean="0">
                <a:cs typeface="+mj-cs"/>
              </a:rPr>
              <a:t>Transboundary</a:t>
            </a:r>
            <a:r>
              <a:rPr lang="en-US" sz="4000" dirty="0" smtClean="0">
                <a:cs typeface="+mj-cs"/>
              </a:rPr>
              <a:t> and peace parks</a:t>
            </a:r>
          </a:p>
        </p:txBody>
      </p:sp>
      <p:sp>
        <p:nvSpPr>
          <p:cNvPr id="80899" name="Rectangle 3"/>
          <p:cNvSpPr>
            <a:spLocks noGrp="1" noChangeArrowheads="1"/>
          </p:cNvSpPr>
          <p:nvPr>
            <p:ph type="body" idx="1"/>
          </p:nvPr>
        </p:nvSpPr>
        <p:spPr>
          <a:xfrm>
            <a:off x="192088" y="846668"/>
            <a:ext cx="8788400" cy="5706532"/>
          </a:xfrm>
        </p:spPr>
        <p:txBody>
          <a:bodyPr>
            <a:normAutofit/>
          </a:bodyPr>
          <a:lstStyle/>
          <a:p>
            <a:pPr eaLnBrk="1" hangingPunct="1">
              <a:defRPr/>
            </a:pPr>
            <a:r>
              <a:rPr lang="en-US" b="1" u="sng" dirty="0" err="1" smtClean="0">
                <a:cs typeface="+mn-cs"/>
              </a:rPr>
              <a:t>Transboundary</a:t>
            </a:r>
            <a:r>
              <a:rPr lang="en-US" b="1" u="sng" dirty="0" smtClean="0">
                <a:cs typeface="+mn-cs"/>
              </a:rPr>
              <a:t> park</a:t>
            </a:r>
            <a:r>
              <a:rPr lang="en-US" u="sng" dirty="0" smtClean="0">
                <a:cs typeface="+mn-cs"/>
              </a:rPr>
              <a:t> </a:t>
            </a:r>
            <a:r>
              <a:rPr lang="en-US" dirty="0" smtClean="0">
                <a:cs typeface="+mn-cs"/>
              </a:rPr>
              <a:t>= </a:t>
            </a:r>
          </a:p>
          <a:p>
            <a:pPr lvl="1">
              <a:defRPr/>
            </a:pPr>
            <a:r>
              <a:rPr lang="en-US" dirty="0" smtClean="0">
                <a:cs typeface="+mn-cs"/>
              </a:rPr>
              <a:t>an area of protected land overlapping national borders</a:t>
            </a:r>
          </a:p>
          <a:p>
            <a:pPr lvl="1" eaLnBrk="1" hangingPunct="1">
              <a:defRPr/>
            </a:pPr>
            <a:r>
              <a:rPr lang="en-US" dirty="0" smtClean="0"/>
              <a:t>For example, </a:t>
            </a:r>
            <a:r>
              <a:rPr lang="en-US" dirty="0" err="1" smtClean="0"/>
              <a:t>Waterton</a:t>
            </a:r>
            <a:r>
              <a:rPr lang="en-US" dirty="0" smtClean="0"/>
              <a:t>-Glacier National Parks in the U.S. and Canada</a:t>
            </a:r>
          </a:p>
          <a:p>
            <a:pPr eaLnBrk="1" hangingPunct="1">
              <a:defRPr/>
            </a:pPr>
            <a:r>
              <a:rPr lang="en-US" b="1" u="sng" dirty="0" smtClean="0">
                <a:cs typeface="+mn-cs"/>
              </a:rPr>
              <a:t>Peace parks</a:t>
            </a:r>
            <a:r>
              <a:rPr lang="en-US" u="sng" dirty="0" smtClean="0">
                <a:cs typeface="+mn-cs"/>
              </a:rPr>
              <a:t> </a:t>
            </a:r>
            <a:r>
              <a:rPr lang="en-US" dirty="0" smtClean="0">
                <a:cs typeface="+mn-cs"/>
              </a:rPr>
              <a:t>= </a:t>
            </a:r>
          </a:p>
          <a:p>
            <a:pPr lvl="1">
              <a:defRPr/>
            </a:pPr>
            <a:r>
              <a:rPr lang="en-US" dirty="0" err="1" smtClean="0">
                <a:cs typeface="+mn-cs"/>
              </a:rPr>
              <a:t>transboundary</a:t>
            </a:r>
            <a:r>
              <a:rPr lang="en-US" dirty="0" smtClean="0">
                <a:cs typeface="+mn-cs"/>
              </a:rPr>
              <a:t> reserves that help ease tensions by acting as buffers between nations</a:t>
            </a:r>
          </a:p>
          <a:p>
            <a:pPr eaLnBrk="1" hangingPunct="1">
              <a:defRPr/>
            </a:pPr>
            <a:r>
              <a:rPr lang="en-US" b="1" u="sng" dirty="0" smtClean="0">
                <a:cs typeface="+mn-cs"/>
              </a:rPr>
              <a:t>Biosphere reserves</a:t>
            </a:r>
            <a:r>
              <a:rPr lang="en-US" u="sng" dirty="0" smtClean="0">
                <a:cs typeface="+mn-cs"/>
              </a:rPr>
              <a:t> </a:t>
            </a:r>
            <a:r>
              <a:rPr lang="en-US" dirty="0" smtClean="0">
                <a:cs typeface="+mn-cs"/>
              </a:rPr>
              <a:t>= </a:t>
            </a:r>
          </a:p>
          <a:p>
            <a:pPr lvl="1">
              <a:defRPr/>
            </a:pPr>
            <a:r>
              <a:rPr lang="en-US" dirty="0" smtClean="0">
                <a:cs typeface="+mn-cs"/>
              </a:rPr>
              <a:t>land with exceptional biodiversity</a:t>
            </a:r>
          </a:p>
          <a:p>
            <a:pPr lvl="1" eaLnBrk="1" hangingPunct="1">
              <a:defRPr/>
            </a:pPr>
            <a:r>
              <a:rPr lang="en-US" dirty="0" smtClean="0"/>
              <a:t>Couple preservation with sustainable development </a:t>
            </a:r>
          </a:p>
        </p:txBody>
      </p:sp>
    </p:spTree>
    <p:extLst>
      <p:ext uri="{BB962C8B-B14F-4D97-AF65-F5344CB8AC3E}">
        <p14:creationId xmlns:p14="http://schemas.microsoft.com/office/powerpoint/2010/main" val="585951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blinds(horizontal)">
                                      <p:cBhvr>
                                        <p:cTn id="7" dur="500"/>
                                        <p:tgtEl>
                                          <p:spTgt spid="808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899">
                                            <p:txEl>
                                              <p:pRg st="1" end="1"/>
                                            </p:txEl>
                                          </p:spTgt>
                                        </p:tgtEl>
                                        <p:attrNameLst>
                                          <p:attrName>style.visibility</p:attrName>
                                        </p:attrNameLst>
                                      </p:cBhvr>
                                      <p:to>
                                        <p:strVal val="visible"/>
                                      </p:to>
                                    </p:set>
                                    <p:animEffect transition="in" filter="blinds(horizontal)">
                                      <p:cBhvr>
                                        <p:cTn id="12" dur="500"/>
                                        <p:tgtEl>
                                          <p:spTgt spid="808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0899">
                                            <p:txEl>
                                              <p:pRg st="2" end="2"/>
                                            </p:txEl>
                                          </p:spTgt>
                                        </p:tgtEl>
                                        <p:attrNameLst>
                                          <p:attrName>style.visibility</p:attrName>
                                        </p:attrNameLst>
                                      </p:cBhvr>
                                      <p:to>
                                        <p:strVal val="visible"/>
                                      </p:to>
                                    </p:set>
                                    <p:animEffect transition="in" filter="blinds(horizontal)">
                                      <p:cBhvr>
                                        <p:cTn id="17" dur="500"/>
                                        <p:tgtEl>
                                          <p:spTgt spid="808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0899">
                                            <p:txEl>
                                              <p:pRg st="3" end="3"/>
                                            </p:txEl>
                                          </p:spTgt>
                                        </p:tgtEl>
                                        <p:attrNameLst>
                                          <p:attrName>style.visibility</p:attrName>
                                        </p:attrNameLst>
                                      </p:cBhvr>
                                      <p:to>
                                        <p:strVal val="visible"/>
                                      </p:to>
                                    </p:set>
                                    <p:animEffect transition="in" filter="blinds(horizontal)">
                                      <p:cBhvr>
                                        <p:cTn id="22" dur="500"/>
                                        <p:tgtEl>
                                          <p:spTgt spid="808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0899">
                                            <p:txEl>
                                              <p:pRg st="4" end="4"/>
                                            </p:txEl>
                                          </p:spTgt>
                                        </p:tgtEl>
                                        <p:attrNameLst>
                                          <p:attrName>style.visibility</p:attrName>
                                        </p:attrNameLst>
                                      </p:cBhvr>
                                      <p:to>
                                        <p:strVal val="visible"/>
                                      </p:to>
                                    </p:set>
                                    <p:animEffect transition="in" filter="blinds(horizontal)">
                                      <p:cBhvr>
                                        <p:cTn id="27" dur="500"/>
                                        <p:tgtEl>
                                          <p:spTgt spid="808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0899">
                                            <p:txEl>
                                              <p:pRg st="5" end="5"/>
                                            </p:txEl>
                                          </p:spTgt>
                                        </p:tgtEl>
                                        <p:attrNameLst>
                                          <p:attrName>style.visibility</p:attrName>
                                        </p:attrNameLst>
                                      </p:cBhvr>
                                      <p:to>
                                        <p:strVal val="visible"/>
                                      </p:to>
                                    </p:set>
                                    <p:animEffect transition="in" filter="blinds(horizontal)">
                                      <p:cBhvr>
                                        <p:cTn id="32" dur="500"/>
                                        <p:tgtEl>
                                          <p:spTgt spid="808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0899">
                                            <p:txEl>
                                              <p:pRg st="6" end="6"/>
                                            </p:txEl>
                                          </p:spTgt>
                                        </p:tgtEl>
                                        <p:attrNameLst>
                                          <p:attrName>style.visibility</p:attrName>
                                        </p:attrNameLst>
                                      </p:cBhvr>
                                      <p:to>
                                        <p:strVal val="visible"/>
                                      </p:to>
                                    </p:set>
                                    <p:animEffect transition="in" filter="blinds(horizontal)">
                                      <p:cBhvr>
                                        <p:cTn id="37" dur="500"/>
                                        <p:tgtEl>
                                          <p:spTgt spid="808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0899">
                                            <p:txEl>
                                              <p:pRg st="7" end="7"/>
                                            </p:txEl>
                                          </p:spTgt>
                                        </p:tgtEl>
                                        <p:attrNameLst>
                                          <p:attrName>style.visibility</p:attrName>
                                        </p:attrNameLst>
                                      </p:cBhvr>
                                      <p:to>
                                        <p:strVal val="visible"/>
                                      </p:to>
                                    </p:set>
                                    <p:animEffect transition="in" filter="blinds(horizontal)">
                                      <p:cBhvr>
                                        <p:cTn id="42" dur="500"/>
                                        <p:tgtEl>
                                          <p:spTgt spid="808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52400" y="107577"/>
            <a:ext cx="8788400" cy="1128556"/>
          </a:xfrm>
        </p:spPr>
        <p:txBody>
          <a:bodyPr/>
          <a:lstStyle/>
          <a:p>
            <a:pPr eaLnBrk="1" hangingPunct="1">
              <a:defRPr/>
            </a:pPr>
            <a:r>
              <a:rPr lang="en-US" dirty="0" smtClean="0">
                <a:cs typeface="+mj-cs"/>
              </a:rPr>
              <a:t>Biosphere reserves have several zones</a:t>
            </a:r>
          </a:p>
        </p:txBody>
      </p:sp>
      <p:sp>
        <p:nvSpPr>
          <p:cNvPr id="81923" name="Rectangle 3"/>
          <p:cNvSpPr>
            <a:spLocks noGrp="1" noChangeArrowheads="1"/>
          </p:cNvSpPr>
          <p:nvPr>
            <p:ph type="body" idx="1"/>
          </p:nvPr>
        </p:nvSpPr>
        <p:spPr>
          <a:xfrm>
            <a:off x="152400" y="1510241"/>
            <a:ext cx="8788400" cy="476250"/>
          </a:xfrm>
        </p:spPr>
        <p:txBody>
          <a:bodyPr/>
          <a:lstStyle/>
          <a:p>
            <a:pPr eaLnBrk="1" hangingPunct="1">
              <a:defRPr/>
            </a:pPr>
            <a:r>
              <a:rPr lang="en-US" dirty="0" smtClean="0">
                <a:cs typeface="+mn-cs"/>
              </a:rPr>
              <a:t>This can be a win-win situation for everyone</a:t>
            </a:r>
          </a:p>
        </p:txBody>
      </p:sp>
      <p:pic>
        <p:nvPicPr>
          <p:cNvPr id="52227" name="Picture 5" descr="12_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67" y="2055503"/>
            <a:ext cx="8356600" cy="480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847030"/>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7" descr="12_21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3013" y="1066800"/>
            <a:ext cx="2630487"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6" name="Rectangle 2"/>
          <p:cNvSpPr>
            <a:spLocks noGrp="1" noChangeArrowheads="1"/>
          </p:cNvSpPr>
          <p:nvPr>
            <p:ph type="title"/>
          </p:nvPr>
        </p:nvSpPr>
        <p:spPr>
          <a:xfrm>
            <a:off x="152400" y="107577"/>
            <a:ext cx="8991600" cy="959223"/>
          </a:xfrm>
        </p:spPr>
        <p:txBody>
          <a:bodyPr/>
          <a:lstStyle/>
          <a:p>
            <a:pPr eaLnBrk="1" hangingPunct="1">
              <a:defRPr/>
            </a:pPr>
            <a:r>
              <a:rPr lang="en-US" sz="4000" dirty="0" smtClean="0">
                <a:cs typeface="+mj-cs"/>
              </a:rPr>
              <a:t>Habitat fragmentation threatens species</a:t>
            </a:r>
          </a:p>
        </p:txBody>
      </p:sp>
      <p:sp>
        <p:nvSpPr>
          <p:cNvPr id="82947" name="Rectangle 3"/>
          <p:cNvSpPr>
            <a:spLocks noGrp="1" noChangeArrowheads="1"/>
          </p:cNvSpPr>
          <p:nvPr>
            <p:ph type="body" idx="1"/>
          </p:nvPr>
        </p:nvSpPr>
        <p:spPr>
          <a:xfrm>
            <a:off x="152400" y="990600"/>
            <a:ext cx="6400800" cy="1416050"/>
          </a:xfrm>
        </p:spPr>
        <p:txBody>
          <a:bodyPr/>
          <a:lstStyle/>
          <a:p>
            <a:pPr eaLnBrk="1" hangingPunct="1">
              <a:defRPr/>
            </a:pPr>
            <a:r>
              <a:rPr lang="en-US" smtClean="0">
                <a:cs typeface="+mn-cs"/>
              </a:rPr>
              <a:t>Contiguous habitat is chopped into small pieces</a:t>
            </a:r>
          </a:p>
          <a:p>
            <a:pPr lvl="1" eaLnBrk="1" hangingPunct="1">
              <a:defRPr/>
            </a:pPr>
            <a:r>
              <a:rPr lang="en-US" smtClean="0"/>
              <a:t>Species suffer</a:t>
            </a:r>
          </a:p>
        </p:txBody>
      </p:sp>
      <p:pic>
        <p:nvPicPr>
          <p:cNvPr id="53252" name="Picture 5" descr="12_2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752600"/>
            <a:ext cx="3040063"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9" descr="12_21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114800"/>
            <a:ext cx="7620000"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87046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779462" y="107577"/>
            <a:ext cx="7581901" cy="959223"/>
          </a:xfrm>
        </p:spPr>
        <p:txBody>
          <a:bodyPr/>
          <a:lstStyle/>
          <a:p>
            <a:pPr eaLnBrk="1" hangingPunct="1">
              <a:defRPr/>
            </a:pPr>
            <a:r>
              <a:rPr lang="en-US" dirty="0" smtClean="0">
                <a:cs typeface="+mj-cs"/>
              </a:rPr>
              <a:t>The SLOSS dilemma</a:t>
            </a:r>
          </a:p>
        </p:txBody>
      </p:sp>
      <p:sp>
        <p:nvSpPr>
          <p:cNvPr id="83971" name="Rectangle 3"/>
          <p:cNvSpPr>
            <a:spLocks noGrp="1" noChangeArrowheads="1"/>
          </p:cNvSpPr>
          <p:nvPr>
            <p:ph type="body" idx="1"/>
          </p:nvPr>
        </p:nvSpPr>
        <p:spPr>
          <a:xfrm>
            <a:off x="355600" y="1066800"/>
            <a:ext cx="8788400" cy="3638550"/>
          </a:xfrm>
        </p:spPr>
        <p:txBody>
          <a:bodyPr>
            <a:normAutofit/>
          </a:bodyPr>
          <a:lstStyle/>
          <a:p>
            <a:pPr eaLnBrk="1" hangingPunct="1">
              <a:defRPr/>
            </a:pPr>
            <a:r>
              <a:rPr lang="en-US" u="sng" dirty="0" smtClean="0">
                <a:cs typeface="+mn-cs"/>
              </a:rPr>
              <a:t>Which is better to protect species</a:t>
            </a:r>
            <a:r>
              <a:rPr lang="en-US" dirty="0" smtClean="0">
                <a:cs typeface="+mn-cs"/>
              </a:rPr>
              <a:t>?</a:t>
            </a:r>
          </a:p>
          <a:p>
            <a:pPr lvl="1" eaLnBrk="1" hangingPunct="1">
              <a:defRPr/>
            </a:pPr>
            <a:r>
              <a:rPr lang="en-US" dirty="0" smtClean="0"/>
              <a:t>A </a:t>
            </a:r>
            <a:r>
              <a:rPr lang="en-US" b="1" dirty="0" smtClean="0"/>
              <a:t>S</a:t>
            </a:r>
            <a:r>
              <a:rPr lang="en-US" dirty="0" smtClean="0"/>
              <a:t>ingle </a:t>
            </a:r>
            <a:r>
              <a:rPr lang="en-US" b="1" dirty="0" smtClean="0"/>
              <a:t>L</a:t>
            </a:r>
            <a:r>
              <a:rPr lang="en-US" dirty="0" smtClean="0"/>
              <a:t>arge </a:t>
            </a:r>
            <a:r>
              <a:rPr lang="en-US" b="1" dirty="0" smtClean="0"/>
              <a:t>O</a:t>
            </a:r>
            <a:r>
              <a:rPr lang="en-US" dirty="0" smtClean="0"/>
              <a:t>r </a:t>
            </a:r>
            <a:r>
              <a:rPr lang="en-US" b="1" dirty="0" smtClean="0"/>
              <a:t>S</a:t>
            </a:r>
            <a:r>
              <a:rPr lang="en-US" dirty="0" smtClean="0"/>
              <a:t>everal </a:t>
            </a:r>
            <a:r>
              <a:rPr lang="en-US" b="1" dirty="0" smtClean="0"/>
              <a:t>S</a:t>
            </a:r>
            <a:r>
              <a:rPr lang="en-US" dirty="0" smtClean="0"/>
              <a:t>mall reserves?</a:t>
            </a:r>
          </a:p>
          <a:p>
            <a:pPr lvl="1" eaLnBrk="1" hangingPunct="1">
              <a:defRPr/>
            </a:pPr>
            <a:r>
              <a:rPr lang="en-US" dirty="0" smtClean="0"/>
              <a:t>Depends on the species:  tigers vs. insects</a:t>
            </a:r>
          </a:p>
          <a:p>
            <a:pPr eaLnBrk="1" hangingPunct="1">
              <a:defRPr/>
            </a:pPr>
            <a:r>
              <a:rPr lang="en-US" u="sng" dirty="0" smtClean="0">
                <a:cs typeface="+mn-cs"/>
              </a:rPr>
              <a:t>Corridors</a:t>
            </a:r>
            <a:r>
              <a:rPr lang="en-US" dirty="0" smtClean="0">
                <a:cs typeface="+mn-cs"/>
              </a:rPr>
              <a:t> = </a:t>
            </a:r>
          </a:p>
          <a:p>
            <a:pPr lvl="1">
              <a:defRPr/>
            </a:pPr>
            <a:r>
              <a:rPr lang="en-US" dirty="0" smtClean="0">
                <a:cs typeface="+mn-cs"/>
              </a:rPr>
              <a:t>protected land that allows animals to travel between islands of protected habitat</a:t>
            </a:r>
          </a:p>
          <a:p>
            <a:pPr lvl="1" eaLnBrk="1" hangingPunct="1">
              <a:defRPr/>
            </a:pPr>
            <a:r>
              <a:rPr lang="en-US" dirty="0" smtClean="0"/>
              <a:t>Animals get more resources</a:t>
            </a:r>
          </a:p>
          <a:p>
            <a:pPr lvl="1" eaLnBrk="1" hangingPunct="1">
              <a:defRPr/>
            </a:pPr>
            <a:r>
              <a:rPr lang="en-US" dirty="0" smtClean="0"/>
              <a:t>Enables gene flow between populations</a:t>
            </a:r>
          </a:p>
        </p:txBody>
      </p:sp>
    </p:spTree>
    <p:extLst>
      <p:ext uri="{BB962C8B-B14F-4D97-AF65-F5344CB8AC3E}">
        <p14:creationId xmlns:p14="http://schemas.microsoft.com/office/powerpoint/2010/main" val="19396350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checkerboard(across)">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3971">
                                            <p:txEl>
                                              <p:pRg st="1" end="1"/>
                                            </p:txEl>
                                          </p:spTgt>
                                        </p:tgtEl>
                                        <p:attrNameLst>
                                          <p:attrName>style.visibility</p:attrName>
                                        </p:attrNameLst>
                                      </p:cBhvr>
                                      <p:to>
                                        <p:strVal val="visible"/>
                                      </p:to>
                                    </p:set>
                                    <p:animEffect transition="in" filter="checkerboard(across)">
                                      <p:cBhvr>
                                        <p:cTn id="12" dur="500"/>
                                        <p:tgtEl>
                                          <p:spTgt spid="839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3971">
                                            <p:txEl>
                                              <p:pRg st="2" end="2"/>
                                            </p:txEl>
                                          </p:spTgt>
                                        </p:tgtEl>
                                        <p:attrNameLst>
                                          <p:attrName>style.visibility</p:attrName>
                                        </p:attrNameLst>
                                      </p:cBhvr>
                                      <p:to>
                                        <p:strVal val="visible"/>
                                      </p:to>
                                    </p:set>
                                    <p:animEffect transition="in" filter="checkerboard(across)">
                                      <p:cBhvr>
                                        <p:cTn id="17" dur="500"/>
                                        <p:tgtEl>
                                          <p:spTgt spid="839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3971">
                                            <p:txEl>
                                              <p:pRg st="3" end="3"/>
                                            </p:txEl>
                                          </p:spTgt>
                                        </p:tgtEl>
                                        <p:attrNameLst>
                                          <p:attrName>style.visibility</p:attrName>
                                        </p:attrNameLst>
                                      </p:cBhvr>
                                      <p:to>
                                        <p:strVal val="visible"/>
                                      </p:to>
                                    </p:set>
                                    <p:animEffect transition="in" filter="checkerboard(across)">
                                      <p:cBhvr>
                                        <p:cTn id="22" dur="500"/>
                                        <p:tgtEl>
                                          <p:spTgt spid="839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3971">
                                            <p:txEl>
                                              <p:pRg st="4" end="4"/>
                                            </p:txEl>
                                          </p:spTgt>
                                        </p:tgtEl>
                                        <p:attrNameLst>
                                          <p:attrName>style.visibility</p:attrName>
                                        </p:attrNameLst>
                                      </p:cBhvr>
                                      <p:to>
                                        <p:strVal val="visible"/>
                                      </p:to>
                                    </p:set>
                                    <p:animEffect transition="in" filter="checkerboard(across)">
                                      <p:cBhvr>
                                        <p:cTn id="27" dur="500"/>
                                        <p:tgtEl>
                                          <p:spTgt spid="839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3971">
                                            <p:txEl>
                                              <p:pRg st="5" end="5"/>
                                            </p:txEl>
                                          </p:spTgt>
                                        </p:tgtEl>
                                        <p:attrNameLst>
                                          <p:attrName>style.visibility</p:attrName>
                                        </p:attrNameLst>
                                      </p:cBhvr>
                                      <p:to>
                                        <p:strVal val="visible"/>
                                      </p:to>
                                    </p:set>
                                    <p:animEffect transition="in" filter="checkerboard(across)">
                                      <p:cBhvr>
                                        <p:cTn id="32" dur="500"/>
                                        <p:tgtEl>
                                          <p:spTgt spid="839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3971">
                                            <p:txEl>
                                              <p:pRg st="6" end="6"/>
                                            </p:txEl>
                                          </p:spTgt>
                                        </p:tgtEl>
                                        <p:attrNameLst>
                                          <p:attrName>style.visibility</p:attrName>
                                        </p:attrNameLst>
                                      </p:cBhvr>
                                      <p:to>
                                        <p:strVal val="visible"/>
                                      </p:to>
                                    </p:set>
                                    <p:animEffect transition="in" filter="checkerboard(across)">
                                      <p:cBhvr>
                                        <p:cTn id="37" dur="500"/>
                                        <p:tgtEl>
                                          <p:spTgt spid="839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en-US" smtClean="0">
                <a:cs typeface="+mj-cs"/>
              </a:rPr>
              <a:t>Conclusion</a:t>
            </a:r>
          </a:p>
        </p:txBody>
      </p:sp>
      <p:sp>
        <p:nvSpPr>
          <p:cNvPr id="84995" name="Rectangle 3"/>
          <p:cNvSpPr>
            <a:spLocks noGrp="1" noChangeArrowheads="1"/>
          </p:cNvSpPr>
          <p:nvPr>
            <p:ph type="body" idx="1"/>
          </p:nvPr>
        </p:nvSpPr>
        <p:spPr>
          <a:xfrm>
            <a:off x="192088" y="1373188"/>
            <a:ext cx="8788400" cy="4448175"/>
          </a:xfrm>
        </p:spPr>
        <p:txBody>
          <a:bodyPr/>
          <a:lstStyle/>
          <a:p>
            <a:pPr eaLnBrk="1" hangingPunct="1">
              <a:defRPr/>
            </a:pPr>
            <a:r>
              <a:rPr lang="en-US" dirty="0" smtClean="0">
                <a:cs typeface="+mn-cs"/>
              </a:rPr>
              <a:t>Resources must be managed sustainably to avoid overexploitation and overharvesting</a:t>
            </a:r>
          </a:p>
          <a:p>
            <a:pPr eaLnBrk="1" hangingPunct="1">
              <a:defRPr/>
            </a:pPr>
            <a:r>
              <a:rPr lang="en-US" dirty="0" smtClean="0">
                <a:cs typeface="+mn-cs"/>
              </a:rPr>
              <a:t>Many nations have established federal and regional agencies to manage publicly held land and natural resources</a:t>
            </a:r>
          </a:p>
          <a:p>
            <a:pPr eaLnBrk="1" hangingPunct="1">
              <a:defRPr/>
            </a:pPr>
            <a:r>
              <a:rPr lang="en-US" dirty="0" smtClean="0">
                <a:cs typeface="+mn-cs"/>
              </a:rPr>
              <a:t>Resource management policies first emphasized extraction then shifted into sustained yield and multiple use</a:t>
            </a:r>
          </a:p>
          <a:p>
            <a:pPr eaLnBrk="1" hangingPunct="1">
              <a:defRPr/>
            </a:pPr>
            <a:r>
              <a:rPr lang="en-US" dirty="0" smtClean="0">
                <a:cs typeface="+mn-cs"/>
              </a:rPr>
              <a:t>Public support for land preservation resulted in parks, wilderness areas and other reserves</a:t>
            </a:r>
          </a:p>
          <a:p>
            <a:pPr eaLnBrk="1" hangingPunct="1">
              <a:defRPr/>
            </a:pPr>
            <a:r>
              <a:rPr lang="en-US" dirty="0" smtClean="0"/>
              <a:t>(Deforestation is most severe today in Latin and S. America)</a:t>
            </a:r>
            <a:endParaRPr lang="en-US" dirty="0" smtClean="0">
              <a:cs typeface="+mn-cs"/>
            </a:endParaRPr>
          </a:p>
        </p:txBody>
      </p:sp>
    </p:spTree>
    <p:extLst>
      <p:ext uri="{BB962C8B-B14F-4D97-AF65-F5344CB8AC3E}">
        <p14:creationId xmlns:p14="http://schemas.microsoft.com/office/powerpoint/2010/main" val="3157365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checkerboard(across)">
                                      <p:cBhvr>
                                        <p:cTn id="7" dur="500"/>
                                        <p:tgtEl>
                                          <p:spTgt spid="849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checkerboard(across)">
                                      <p:cBhvr>
                                        <p:cTn id="12" dur="500"/>
                                        <p:tgtEl>
                                          <p:spTgt spid="849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checkerboard(across)">
                                      <p:cBhvr>
                                        <p:cTn id="17" dur="500"/>
                                        <p:tgtEl>
                                          <p:spTgt spid="849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Effect transition="in" filter="checkerboard(across)">
                                      <p:cBhvr>
                                        <p:cTn id="22" dur="500"/>
                                        <p:tgtEl>
                                          <p:spTgt spid="849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4995">
                                            <p:txEl>
                                              <p:pRg st="4" end="4"/>
                                            </p:txEl>
                                          </p:spTgt>
                                        </p:tgtEl>
                                        <p:attrNameLst>
                                          <p:attrName>style.visibility</p:attrName>
                                        </p:attrNameLst>
                                      </p:cBhvr>
                                      <p:to>
                                        <p:strVal val="visible"/>
                                      </p:to>
                                    </p:set>
                                    <p:animEffect transition="in" filter="checkerboard(across)">
                                      <p:cBhvr>
                                        <p:cTn id="27" dur="500"/>
                                        <p:tgtEl>
                                          <p:spTgt spid="849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5" descr="11_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62" y="1"/>
            <a:ext cx="8604238" cy="6846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209915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4519806"/>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13</a:t>
            </a:r>
            <a:endParaRPr lang="en-US" dirty="0"/>
          </a:p>
        </p:txBody>
      </p:sp>
      <p:sp>
        <p:nvSpPr>
          <p:cNvPr id="3" name="Content Placeholder 2"/>
          <p:cNvSpPr>
            <a:spLocks noGrp="1"/>
          </p:cNvSpPr>
          <p:nvPr>
            <p:ph idx="1"/>
          </p:nvPr>
        </p:nvSpPr>
        <p:spPr/>
        <p:txBody>
          <a:bodyPr/>
          <a:lstStyle/>
          <a:p>
            <a:r>
              <a:rPr lang="en-US" dirty="0" smtClean="0"/>
              <a:t>Urbanization and Creating Livable Cities</a:t>
            </a:r>
          </a:p>
          <a:p>
            <a:r>
              <a:rPr lang="en-US" dirty="0" smtClean="0"/>
              <a:t>Urban sprawl</a:t>
            </a:r>
            <a:endParaRPr lang="en-US" dirty="0"/>
          </a:p>
        </p:txBody>
      </p:sp>
    </p:spTree>
    <p:extLst>
      <p:ext uri="{BB962C8B-B14F-4D97-AF65-F5344CB8AC3E}">
        <p14:creationId xmlns:p14="http://schemas.microsoft.com/office/powerpoint/2010/main" val="95970940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14</a:t>
            </a:r>
            <a:endParaRPr lang="en-US" dirty="0"/>
          </a:p>
        </p:txBody>
      </p:sp>
      <p:sp>
        <p:nvSpPr>
          <p:cNvPr id="3" name="Content Placeholder 2"/>
          <p:cNvSpPr>
            <a:spLocks noGrp="1"/>
          </p:cNvSpPr>
          <p:nvPr>
            <p:ph idx="1"/>
          </p:nvPr>
        </p:nvSpPr>
        <p:spPr/>
        <p:txBody>
          <a:bodyPr/>
          <a:lstStyle/>
          <a:p>
            <a:r>
              <a:rPr lang="en-US" dirty="0" smtClean="0"/>
              <a:t>Environmental Health </a:t>
            </a:r>
            <a:r>
              <a:rPr lang="en-US" smtClean="0"/>
              <a:t>and Toxicology</a:t>
            </a:r>
            <a:endParaRPr lang="en-US"/>
          </a:p>
        </p:txBody>
      </p:sp>
    </p:spTree>
    <p:extLst>
      <p:ext uri="{BB962C8B-B14F-4D97-AF65-F5344CB8AC3E}">
        <p14:creationId xmlns:p14="http://schemas.microsoft.com/office/powerpoint/2010/main" val="33434864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39400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Ch</a:t>
            </a:r>
            <a:r>
              <a:rPr lang="en-US" dirty="0" smtClean="0"/>
              <a:t> 15</a:t>
            </a:r>
            <a:endParaRPr lang="en-US" dirty="0"/>
          </a:p>
        </p:txBody>
      </p:sp>
      <p:sp>
        <p:nvSpPr>
          <p:cNvPr id="3" name="Content Placeholder 2"/>
          <p:cNvSpPr>
            <a:spLocks noGrp="1"/>
          </p:cNvSpPr>
          <p:nvPr>
            <p:ph idx="1"/>
          </p:nvPr>
        </p:nvSpPr>
        <p:spPr/>
        <p:txBody>
          <a:bodyPr/>
          <a:lstStyle/>
          <a:p>
            <a:r>
              <a:rPr lang="en-US" dirty="0" smtClean="0"/>
              <a:t>Freshwater Resources </a:t>
            </a:r>
          </a:p>
          <a:p>
            <a:r>
              <a:rPr lang="en-US" dirty="0" err="1" smtClean="0"/>
              <a:t>Pg</a:t>
            </a:r>
            <a:r>
              <a:rPr lang="en-US" dirty="0" smtClean="0"/>
              <a:t> 411</a:t>
            </a:r>
          </a:p>
          <a:p>
            <a:endParaRPr lang="en-US" dirty="0"/>
          </a:p>
          <a:p>
            <a:r>
              <a:rPr lang="en-US" dirty="0" smtClean="0"/>
              <a:t>We’ve covered most of the topics from this chapter already (First chapter of the year)</a:t>
            </a:r>
            <a:endParaRPr lang="en-US" dirty="0"/>
          </a:p>
        </p:txBody>
      </p:sp>
    </p:spTree>
    <p:extLst>
      <p:ext uri="{BB962C8B-B14F-4D97-AF65-F5344CB8AC3E}">
        <p14:creationId xmlns:p14="http://schemas.microsoft.com/office/powerpoint/2010/main" val="244044279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0" y="107577"/>
            <a:ext cx="8991600" cy="1035423"/>
          </a:xfrm>
        </p:spPr>
        <p:txBody>
          <a:bodyPr/>
          <a:lstStyle/>
          <a:p>
            <a:r>
              <a:rPr lang="en-US" sz="4000" dirty="0"/>
              <a:t>We have erected thousands of dams</a:t>
            </a:r>
          </a:p>
        </p:txBody>
      </p:sp>
      <p:sp>
        <p:nvSpPr>
          <p:cNvPr id="32771" name="Rectangle 3"/>
          <p:cNvSpPr>
            <a:spLocks noGrp="1" noChangeArrowheads="1"/>
          </p:cNvSpPr>
          <p:nvPr>
            <p:ph type="body" idx="1"/>
          </p:nvPr>
        </p:nvSpPr>
        <p:spPr>
          <a:xfrm>
            <a:off x="304800" y="1142999"/>
            <a:ext cx="8229600" cy="5528733"/>
          </a:xfrm>
        </p:spPr>
        <p:txBody>
          <a:bodyPr>
            <a:normAutofit/>
          </a:bodyPr>
          <a:lstStyle/>
          <a:p>
            <a:r>
              <a:rPr lang="en-US" sz="2600" b="1" dirty="0"/>
              <a:t>Dam</a:t>
            </a:r>
            <a:r>
              <a:rPr lang="en-US" sz="2600" dirty="0"/>
              <a:t> </a:t>
            </a:r>
            <a:r>
              <a:rPr lang="en-US" sz="2600" dirty="0" smtClean="0"/>
              <a:t>=</a:t>
            </a:r>
          </a:p>
          <a:p>
            <a:pPr lvl="1"/>
            <a:r>
              <a:rPr lang="en-US" sz="2600" dirty="0" smtClean="0"/>
              <a:t>any </a:t>
            </a:r>
            <a:r>
              <a:rPr lang="en-US" sz="2600" dirty="0"/>
              <a:t>obstruction placed in a river or stream to block the flow of water so that water can be stored in a reservoir</a:t>
            </a:r>
          </a:p>
          <a:p>
            <a:pPr lvl="1"/>
            <a:r>
              <a:rPr lang="en-US" sz="2600" dirty="0"/>
              <a:t>To prevent floods, provide drinking water, allow irrigation, and generate electricity</a:t>
            </a:r>
          </a:p>
          <a:p>
            <a:pPr lvl="1"/>
            <a:r>
              <a:rPr lang="en-US" sz="2600" dirty="0"/>
              <a:t>45,000 large dams have been erected in more than 140 nations</a:t>
            </a:r>
          </a:p>
          <a:p>
            <a:r>
              <a:rPr lang="en-US" sz="2600" dirty="0"/>
              <a:t>Only a few major rivers remain undammed</a:t>
            </a:r>
          </a:p>
          <a:p>
            <a:pPr lvl="1"/>
            <a:r>
              <a:rPr lang="en-US" sz="2600" dirty="0"/>
              <a:t>In remote regions of Canada, Alaska, and Russia</a:t>
            </a:r>
          </a:p>
        </p:txBody>
      </p:sp>
    </p:spTree>
    <p:extLst>
      <p:ext uri="{BB962C8B-B14F-4D97-AF65-F5344CB8AC3E}">
        <p14:creationId xmlns:p14="http://schemas.microsoft.com/office/powerpoint/2010/main" val="1835669950"/>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779462" y="107577"/>
            <a:ext cx="7581901" cy="552823"/>
          </a:xfrm>
        </p:spPr>
        <p:txBody>
          <a:bodyPr/>
          <a:lstStyle/>
          <a:p>
            <a:r>
              <a:rPr lang="en-US" dirty="0"/>
              <a:t>A typical dam</a:t>
            </a:r>
          </a:p>
        </p:txBody>
      </p:sp>
      <p:pic>
        <p:nvPicPr>
          <p:cNvPr id="33795" name="Picture 3" descr="15_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805" y="831305"/>
            <a:ext cx="7548558" cy="6020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02172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0" y="107577"/>
            <a:ext cx="8619067" cy="925356"/>
          </a:xfrm>
        </p:spPr>
        <p:txBody>
          <a:bodyPr/>
          <a:lstStyle/>
          <a:p>
            <a:r>
              <a:rPr lang="en-US" dirty="0"/>
              <a:t>China</a:t>
            </a:r>
            <a:r>
              <a:rPr lang="ja-JP" altLang="en-US" dirty="0">
                <a:latin typeface="Arial"/>
              </a:rPr>
              <a:t>’</a:t>
            </a:r>
            <a:r>
              <a:rPr lang="en-US" dirty="0"/>
              <a:t>s Three Gorges Dam</a:t>
            </a:r>
          </a:p>
        </p:txBody>
      </p:sp>
      <p:sp>
        <p:nvSpPr>
          <p:cNvPr id="34819" name="Rectangle 3"/>
          <p:cNvSpPr>
            <a:spLocks noGrp="1" noChangeArrowheads="1"/>
          </p:cNvSpPr>
          <p:nvPr>
            <p:ph type="body" idx="1"/>
          </p:nvPr>
        </p:nvSpPr>
        <p:spPr>
          <a:xfrm>
            <a:off x="192088" y="1373188"/>
            <a:ext cx="4800600" cy="4448175"/>
          </a:xfrm>
        </p:spPr>
        <p:txBody>
          <a:bodyPr>
            <a:normAutofit/>
          </a:bodyPr>
          <a:lstStyle/>
          <a:p>
            <a:r>
              <a:rPr lang="en-US" sz="2600" dirty="0"/>
              <a:t>The dam, on the Yangtze River, is the largest in the world</a:t>
            </a:r>
          </a:p>
          <a:p>
            <a:pPr lvl="1"/>
            <a:r>
              <a:rPr lang="en-US" sz="2600" dirty="0"/>
              <a:t>186 m (610 feet) high, 2 km (1.3 mi) wide</a:t>
            </a:r>
          </a:p>
          <a:p>
            <a:pPr lvl="1"/>
            <a:r>
              <a:rPr lang="en-US" sz="2600" dirty="0"/>
              <a:t>Its reservoir stretches for 616 km (385 mi)</a:t>
            </a:r>
          </a:p>
          <a:p>
            <a:pPr lvl="1"/>
            <a:r>
              <a:rPr lang="en-US" sz="2600" dirty="0"/>
              <a:t>Provides flood control, passage for boats, and electricity</a:t>
            </a:r>
          </a:p>
        </p:txBody>
      </p:sp>
      <p:pic>
        <p:nvPicPr>
          <p:cNvPr id="34820" name="Picture 4" descr="15_1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112" y="2590800"/>
            <a:ext cx="3925888"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34001"/>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5215467" y="0"/>
            <a:ext cx="3928533" cy="2946400"/>
          </a:xfrm>
        </p:spPr>
        <p:txBody>
          <a:bodyPr/>
          <a:lstStyle/>
          <a:p>
            <a:r>
              <a:rPr lang="en-US" sz="4000" dirty="0"/>
              <a:t>Drawbacks of the Three Gorges Dam</a:t>
            </a:r>
          </a:p>
        </p:txBody>
      </p:sp>
      <p:sp>
        <p:nvSpPr>
          <p:cNvPr id="35843" name="Rectangle 3"/>
          <p:cNvSpPr>
            <a:spLocks noGrp="1" noChangeArrowheads="1"/>
          </p:cNvSpPr>
          <p:nvPr>
            <p:ph type="body" idx="1"/>
          </p:nvPr>
        </p:nvSpPr>
        <p:spPr>
          <a:xfrm>
            <a:off x="67738" y="1"/>
            <a:ext cx="5410200" cy="4583113"/>
          </a:xfrm>
        </p:spPr>
        <p:txBody>
          <a:bodyPr>
            <a:noAutofit/>
          </a:bodyPr>
          <a:lstStyle/>
          <a:p>
            <a:r>
              <a:rPr lang="en-US" sz="2600" dirty="0"/>
              <a:t>Cost $25 billion to build</a:t>
            </a:r>
          </a:p>
          <a:p>
            <a:r>
              <a:rPr lang="en-US" sz="2600" dirty="0"/>
              <a:t>Is flooding 22 cities and the homes of 1.13 million people</a:t>
            </a:r>
          </a:p>
          <a:p>
            <a:r>
              <a:rPr lang="en-US" sz="2600" dirty="0"/>
              <a:t>Submerging 10,000-year-old archaeological sites</a:t>
            </a:r>
          </a:p>
          <a:p>
            <a:r>
              <a:rPr lang="en-US" sz="2600" dirty="0"/>
              <a:t>Drowning farmland and wildlife habitat</a:t>
            </a:r>
          </a:p>
          <a:p>
            <a:r>
              <a:rPr lang="en-US" sz="2600" dirty="0"/>
              <a:t>Tidal marshes at the Yangtze</a:t>
            </a:r>
            <a:r>
              <a:rPr lang="ja-JP" altLang="en-US" sz="2600" dirty="0">
                <a:latin typeface="Arial"/>
              </a:rPr>
              <a:t>’</a:t>
            </a:r>
            <a:r>
              <a:rPr lang="en-US" sz="2600" dirty="0"/>
              <a:t>s mouth are eroding</a:t>
            </a:r>
          </a:p>
          <a:p>
            <a:r>
              <a:rPr lang="en-US" sz="2600" dirty="0"/>
              <a:t>Pollutants will be trapped </a:t>
            </a:r>
          </a:p>
          <a:p>
            <a:r>
              <a:rPr lang="en-US" sz="2600" dirty="0"/>
              <a:t>China will spend $5 billion to build sewage treatment plants</a:t>
            </a:r>
          </a:p>
        </p:txBody>
      </p:sp>
      <p:pic>
        <p:nvPicPr>
          <p:cNvPr id="35844" name="Picture 4" descr="15_11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5575" y="3556000"/>
            <a:ext cx="3708426"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537297"/>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779462" y="107577"/>
            <a:ext cx="7581901" cy="843336"/>
          </a:xfrm>
        </p:spPr>
        <p:txBody>
          <a:bodyPr/>
          <a:lstStyle/>
          <a:p>
            <a:r>
              <a:rPr lang="en-US" sz="4000" dirty="0"/>
              <a:t>Benefits and drawbacks of dams</a:t>
            </a:r>
          </a:p>
        </p:txBody>
      </p:sp>
      <p:sp>
        <p:nvSpPr>
          <p:cNvPr id="36867" name="Rectangle 3"/>
          <p:cNvSpPr>
            <a:spLocks noGrp="1" noChangeArrowheads="1"/>
          </p:cNvSpPr>
          <p:nvPr>
            <p:ph type="body" sz="half" idx="1"/>
          </p:nvPr>
        </p:nvSpPr>
        <p:spPr>
          <a:xfrm>
            <a:off x="192088" y="901700"/>
            <a:ext cx="4313237" cy="5392738"/>
          </a:xfrm>
        </p:spPr>
        <p:txBody>
          <a:bodyPr/>
          <a:lstStyle/>
          <a:p>
            <a:r>
              <a:rPr lang="en-US" sz="3200" dirty="0"/>
              <a:t>Benefits:</a:t>
            </a:r>
          </a:p>
          <a:p>
            <a:pPr lvl="1"/>
            <a:r>
              <a:rPr lang="en-US" sz="2800" dirty="0"/>
              <a:t>Power generation</a:t>
            </a:r>
          </a:p>
          <a:p>
            <a:pPr lvl="1"/>
            <a:r>
              <a:rPr lang="en-US" sz="2800" dirty="0"/>
              <a:t>Emission reduction</a:t>
            </a:r>
          </a:p>
          <a:p>
            <a:pPr lvl="1"/>
            <a:r>
              <a:rPr lang="en-US" sz="2800" dirty="0"/>
              <a:t>Crop irrigation</a:t>
            </a:r>
          </a:p>
          <a:p>
            <a:pPr lvl="1"/>
            <a:r>
              <a:rPr lang="en-US" sz="2800" dirty="0"/>
              <a:t>Drinking water</a:t>
            </a:r>
          </a:p>
          <a:p>
            <a:pPr lvl="1"/>
            <a:r>
              <a:rPr lang="en-US" sz="2800" dirty="0"/>
              <a:t>Flood control</a:t>
            </a:r>
          </a:p>
          <a:p>
            <a:pPr lvl="1"/>
            <a:r>
              <a:rPr lang="en-US" sz="2800" dirty="0"/>
              <a:t>Shipping</a:t>
            </a:r>
          </a:p>
          <a:p>
            <a:pPr lvl="1"/>
            <a:r>
              <a:rPr lang="en-US" sz="2800" dirty="0"/>
              <a:t>New recreational opportunities</a:t>
            </a:r>
          </a:p>
          <a:p>
            <a:pPr>
              <a:buFont typeface="Wingdings" charset="0"/>
              <a:buNone/>
            </a:pPr>
            <a:endParaRPr lang="en-US" dirty="0"/>
          </a:p>
        </p:txBody>
      </p:sp>
      <p:sp>
        <p:nvSpPr>
          <p:cNvPr id="36868" name="Rectangle 4"/>
          <p:cNvSpPr>
            <a:spLocks noGrp="1" noChangeArrowheads="1"/>
          </p:cNvSpPr>
          <p:nvPr>
            <p:ph type="body" sz="half" idx="2"/>
          </p:nvPr>
        </p:nvSpPr>
        <p:spPr>
          <a:xfrm>
            <a:off x="4667250" y="950913"/>
            <a:ext cx="4313238" cy="5294312"/>
          </a:xfrm>
        </p:spPr>
        <p:txBody>
          <a:bodyPr>
            <a:normAutofit lnSpcReduction="10000"/>
          </a:bodyPr>
          <a:lstStyle/>
          <a:p>
            <a:r>
              <a:rPr lang="en-US" sz="3200"/>
              <a:t>Drawbacks:</a:t>
            </a:r>
          </a:p>
          <a:p>
            <a:pPr lvl="1"/>
            <a:r>
              <a:rPr lang="en-US" sz="2800"/>
              <a:t>Habitat alteration</a:t>
            </a:r>
          </a:p>
          <a:p>
            <a:pPr lvl="1"/>
            <a:r>
              <a:rPr lang="en-US" sz="2800"/>
              <a:t>Fisheries declines</a:t>
            </a:r>
          </a:p>
          <a:p>
            <a:pPr lvl="1"/>
            <a:r>
              <a:rPr lang="en-US" sz="2800"/>
              <a:t>Population displacement</a:t>
            </a:r>
          </a:p>
          <a:p>
            <a:pPr lvl="1"/>
            <a:r>
              <a:rPr lang="en-US" sz="2800"/>
              <a:t>Sediment capture</a:t>
            </a:r>
          </a:p>
          <a:p>
            <a:pPr lvl="1"/>
            <a:r>
              <a:rPr lang="en-US" sz="2800"/>
              <a:t>Disruption of flooding</a:t>
            </a:r>
          </a:p>
          <a:p>
            <a:pPr lvl="1"/>
            <a:r>
              <a:rPr lang="en-US" sz="2800"/>
              <a:t>Risk of failure</a:t>
            </a:r>
          </a:p>
          <a:p>
            <a:pPr lvl="1"/>
            <a:r>
              <a:rPr lang="en-US" sz="2800"/>
              <a:t>Lost recreational opportunities</a:t>
            </a:r>
          </a:p>
        </p:txBody>
      </p:sp>
      <p:sp>
        <p:nvSpPr>
          <p:cNvPr id="2" name="Rectangle 1"/>
          <p:cNvSpPr/>
          <p:nvPr/>
        </p:nvSpPr>
        <p:spPr>
          <a:xfrm>
            <a:off x="1049867" y="1557867"/>
            <a:ext cx="2878666" cy="428413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5482697" y="1557867"/>
            <a:ext cx="2878666" cy="428413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77492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79462" y="107577"/>
            <a:ext cx="7581901" cy="854949"/>
          </a:xfrm>
        </p:spPr>
        <p:txBody>
          <a:bodyPr/>
          <a:lstStyle/>
          <a:p>
            <a:pPr eaLnBrk="1" hangingPunct="1">
              <a:defRPr/>
            </a:pPr>
            <a:r>
              <a:rPr lang="en-US" sz="3200" dirty="0" smtClean="0">
                <a:cs typeface="+mj-cs"/>
              </a:rPr>
              <a:t>Measuring biodiversity is not easy</a:t>
            </a:r>
          </a:p>
        </p:txBody>
      </p:sp>
      <p:sp>
        <p:nvSpPr>
          <p:cNvPr id="45059" name="Rectangle 3"/>
          <p:cNvSpPr>
            <a:spLocks noGrp="1" noChangeArrowheads="1"/>
          </p:cNvSpPr>
          <p:nvPr>
            <p:ph type="body" idx="1"/>
          </p:nvPr>
        </p:nvSpPr>
        <p:spPr>
          <a:xfrm>
            <a:off x="0" y="1410758"/>
            <a:ext cx="8980488" cy="5091642"/>
          </a:xfrm>
        </p:spPr>
        <p:txBody>
          <a:bodyPr>
            <a:normAutofit/>
          </a:bodyPr>
          <a:lstStyle/>
          <a:p>
            <a:pPr eaLnBrk="1" hangingPunct="1">
              <a:defRPr/>
            </a:pPr>
            <a:r>
              <a:rPr lang="en-US" sz="2600" dirty="0" smtClean="0"/>
              <a:t>Out of the estimated 3 - 100 million species on Earth, only 1.7 - 2 million species have been successfully catalogued</a:t>
            </a:r>
          </a:p>
          <a:p>
            <a:pPr eaLnBrk="1" hangingPunct="1">
              <a:defRPr/>
            </a:pPr>
            <a:r>
              <a:rPr lang="en-US" sz="2600" u="sng" dirty="0" smtClean="0"/>
              <a:t>Very difficult to identify species…why?</a:t>
            </a:r>
          </a:p>
          <a:p>
            <a:pPr lvl="1" eaLnBrk="1" hangingPunct="1">
              <a:defRPr/>
            </a:pPr>
            <a:r>
              <a:rPr lang="en-US" sz="2600" dirty="0" smtClean="0"/>
              <a:t>Many remote spots on Earth remain unexplored</a:t>
            </a:r>
          </a:p>
          <a:p>
            <a:pPr lvl="1" eaLnBrk="1" hangingPunct="1">
              <a:defRPr/>
            </a:pPr>
            <a:r>
              <a:rPr lang="en-US" sz="2600" dirty="0" smtClean="0"/>
              <a:t>Small organisms are easily overlooked</a:t>
            </a:r>
          </a:p>
          <a:p>
            <a:pPr lvl="1" eaLnBrk="1" hangingPunct="1">
              <a:defRPr/>
            </a:pPr>
            <a:r>
              <a:rPr lang="en-US" sz="2600" dirty="0" smtClean="0"/>
              <a:t>Many species look identical until thoroughly examined</a:t>
            </a:r>
          </a:p>
          <a:p>
            <a:pPr eaLnBrk="1" hangingPunct="1">
              <a:defRPr/>
            </a:pPr>
            <a:r>
              <a:rPr lang="en-US" sz="2600" dirty="0" smtClean="0"/>
              <a:t>Entomologist Terry Erwin found 163 beetle species specialized on one tree species</a:t>
            </a:r>
          </a:p>
        </p:txBody>
      </p:sp>
      <p:sp>
        <p:nvSpPr>
          <p:cNvPr id="2" name="Rectangle 1"/>
          <p:cNvSpPr/>
          <p:nvPr/>
        </p:nvSpPr>
        <p:spPr>
          <a:xfrm>
            <a:off x="403225" y="2963333"/>
            <a:ext cx="7958138" cy="1286934"/>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1323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5059">
                                            <p:txEl>
                                              <p:pRg st="3" end="3"/>
                                            </p:txEl>
                                          </p:spTgt>
                                        </p:tgtEl>
                                        <p:attrNameLst>
                                          <p:attrName>style.visibility</p:attrName>
                                        </p:attrNameLst>
                                      </p:cBhvr>
                                      <p:to>
                                        <p:strVal val="visible"/>
                                      </p:to>
                                    </p:set>
                                    <p:animEffect transition="in" filter="blinds(horizontal)">
                                      <p:cBhvr>
                                        <p:cTn id="27" dur="500"/>
                                        <p:tgtEl>
                                          <p:spTgt spid="4505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5059">
                                            <p:txEl>
                                              <p:pRg st="4" end="4"/>
                                            </p:txEl>
                                          </p:spTgt>
                                        </p:tgtEl>
                                        <p:attrNameLst>
                                          <p:attrName>style.visibility</p:attrName>
                                        </p:attrNameLst>
                                      </p:cBhvr>
                                      <p:to>
                                        <p:strVal val="visible"/>
                                      </p:to>
                                    </p:set>
                                    <p:animEffect transition="in" filter="blinds(horizontal)">
                                      <p:cBhvr>
                                        <p:cTn id="32" dur="500"/>
                                        <p:tgtEl>
                                          <p:spTgt spid="4505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5059">
                                            <p:txEl>
                                              <p:pRg st="5" end="5"/>
                                            </p:txEl>
                                          </p:spTgt>
                                        </p:tgtEl>
                                        <p:attrNameLst>
                                          <p:attrName>style.visibility</p:attrName>
                                        </p:attrNameLst>
                                      </p:cBhvr>
                                      <p:to>
                                        <p:strVal val="visible"/>
                                      </p:to>
                                    </p:set>
                                    <p:animEffect transition="in" filter="blinds(horizontal)">
                                      <p:cBhvr>
                                        <p:cTn id="37" dur="500"/>
                                        <p:tgtEl>
                                          <p:spTgt spid="45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0" y="9309"/>
            <a:ext cx="8980488" cy="1060823"/>
          </a:xfrm>
        </p:spPr>
        <p:txBody>
          <a:bodyPr/>
          <a:lstStyle/>
          <a:p>
            <a:r>
              <a:rPr lang="en-US" sz="4500" dirty="0"/>
              <a:t>Some dams are being removed</a:t>
            </a:r>
          </a:p>
        </p:txBody>
      </p:sp>
      <p:sp>
        <p:nvSpPr>
          <p:cNvPr id="37891" name="Rectangle 3"/>
          <p:cNvSpPr>
            <a:spLocks noGrp="1" noChangeArrowheads="1"/>
          </p:cNvSpPr>
          <p:nvPr>
            <p:ph type="body" idx="1"/>
          </p:nvPr>
        </p:nvSpPr>
        <p:spPr>
          <a:xfrm>
            <a:off x="192088" y="1030288"/>
            <a:ext cx="8788400" cy="5133975"/>
          </a:xfrm>
        </p:spPr>
        <p:txBody>
          <a:bodyPr>
            <a:normAutofit/>
          </a:bodyPr>
          <a:lstStyle/>
          <a:p>
            <a:r>
              <a:rPr lang="en-US" sz="2600" dirty="0"/>
              <a:t>Some people feel that the cost of dams outweighs their benefits</a:t>
            </a:r>
          </a:p>
          <a:p>
            <a:pPr lvl="1"/>
            <a:r>
              <a:rPr lang="en-US" sz="2600" dirty="0"/>
              <a:t>They are pushing to dismantle dams</a:t>
            </a:r>
          </a:p>
          <a:p>
            <a:r>
              <a:rPr lang="en-US" sz="2600" dirty="0"/>
              <a:t>Rivers with dismantled dams </a:t>
            </a:r>
          </a:p>
          <a:p>
            <a:pPr lvl="1"/>
            <a:r>
              <a:rPr lang="en-US" sz="2600" dirty="0"/>
              <a:t>Have restored riparian ecosystems</a:t>
            </a:r>
          </a:p>
          <a:p>
            <a:pPr lvl="1"/>
            <a:r>
              <a:rPr lang="en-US" sz="2600" dirty="0"/>
              <a:t>Reestablished fisheries</a:t>
            </a:r>
          </a:p>
          <a:p>
            <a:pPr lvl="1"/>
            <a:r>
              <a:rPr lang="en-US" sz="2600" dirty="0"/>
              <a:t>Revived river recreation</a:t>
            </a:r>
          </a:p>
          <a:p>
            <a:r>
              <a:rPr lang="en-US" sz="2600" dirty="0"/>
              <a:t>500 dams have been removed in the U.S.</a:t>
            </a:r>
          </a:p>
          <a:p>
            <a:pPr lvl="1"/>
            <a:r>
              <a:rPr lang="en-US" sz="2600" dirty="0"/>
              <a:t>Property owners who opposed the removal change their minds once they see the healthy river</a:t>
            </a:r>
          </a:p>
        </p:txBody>
      </p:sp>
    </p:spTree>
    <p:extLst>
      <p:ext uri="{BB962C8B-B14F-4D97-AF65-F5344CB8AC3E}">
        <p14:creationId xmlns:p14="http://schemas.microsoft.com/office/powerpoint/2010/main" val="345000082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0" y="107577"/>
            <a:ext cx="9144000" cy="979861"/>
          </a:xfrm>
        </p:spPr>
        <p:txBody>
          <a:bodyPr/>
          <a:lstStyle/>
          <a:p>
            <a:r>
              <a:rPr lang="en-US" sz="4000" dirty="0"/>
              <a:t>Dikes and levees are meant to control floods</a:t>
            </a:r>
          </a:p>
        </p:txBody>
      </p:sp>
      <p:sp>
        <p:nvSpPr>
          <p:cNvPr id="38915" name="Rectangle 3"/>
          <p:cNvSpPr>
            <a:spLocks noGrp="1" noChangeArrowheads="1"/>
          </p:cNvSpPr>
          <p:nvPr>
            <p:ph type="body" idx="1"/>
          </p:nvPr>
        </p:nvSpPr>
        <p:spPr>
          <a:xfrm>
            <a:off x="127000" y="1443038"/>
            <a:ext cx="8229600" cy="4791075"/>
          </a:xfrm>
        </p:spPr>
        <p:txBody>
          <a:bodyPr>
            <a:noAutofit/>
          </a:bodyPr>
          <a:lstStyle/>
          <a:p>
            <a:r>
              <a:rPr lang="en-US" sz="2600" dirty="0"/>
              <a:t>Flooding is a normal, natural process</a:t>
            </a:r>
          </a:p>
          <a:p>
            <a:pPr lvl="1"/>
            <a:r>
              <a:rPr lang="en-US" sz="2600" dirty="0"/>
              <a:t>Floodwaters spread nutrient-rich sediments over large areas</a:t>
            </a:r>
          </a:p>
          <a:p>
            <a:r>
              <a:rPr lang="en-US" sz="2600" dirty="0"/>
              <a:t>Floods also do tremendous damage to property</a:t>
            </a:r>
          </a:p>
          <a:p>
            <a:r>
              <a:rPr lang="en-US" sz="2600" dirty="0"/>
              <a:t>Dikes and levees (long, raised mounds of earth) along the banks of rivers hold rising waters in channels</a:t>
            </a:r>
          </a:p>
          <a:p>
            <a:pPr lvl="1"/>
            <a:r>
              <a:rPr lang="en-US" sz="2600" dirty="0"/>
              <a:t>The U.S. Army Corps of Engineers has constructed thousands of miles of levees</a:t>
            </a:r>
          </a:p>
          <a:p>
            <a:r>
              <a:rPr lang="en-US" sz="2600" dirty="0"/>
              <a:t>Levees can make floods worse by forcing water to stay in channels and overflow</a:t>
            </a:r>
          </a:p>
        </p:txBody>
      </p:sp>
    </p:spTree>
    <p:extLst>
      <p:ext uri="{BB962C8B-B14F-4D97-AF65-F5344CB8AC3E}">
        <p14:creationId xmlns:p14="http://schemas.microsoft.com/office/powerpoint/2010/main" val="3309416519"/>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Treating wastewater</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06900040"/>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79462" y="107577"/>
            <a:ext cx="7581901" cy="823756"/>
          </a:xfrm>
        </p:spPr>
        <p:txBody>
          <a:bodyPr/>
          <a:lstStyle/>
          <a:p>
            <a:pPr eaLnBrk="1" hangingPunct="1">
              <a:defRPr/>
            </a:pPr>
            <a:r>
              <a:rPr lang="en-US" dirty="0" smtClean="0">
                <a:cs typeface="+mj-cs"/>
              </a:rPr>
              <a:t>Treating wastewater</a:t>
            </a:r>
          </a:p>
        </p:txBody>
      </p:sp>
      <p:sp>
        <p:nvSpPr>
          <p:cNvPr id="5123" name="Rectangle 3"/>
          <p:cNvSpPr>
            <a:spLocks noGrp="1" noChangeArrowheads="1"/>
          </p:cNvSpPr>
          <p:nvPr>
            <p:ph type="body" idx="1"/>
          </p:nvPr>
        </p:nvSpPr>
        <p:spPr>
          <a:xfrm>
            <a:off x="192088" y="931333"/>
            <a:ext cx="8788400" cy="5106988"/>
          </a:xfrm>
        </p:spPr>
        <p:txBody>
          <a:bodyPr>
            <a:noAutofit/>
          </a:bodyPr>
          <a:lstStyle/>
          <a:p>
            <a:pPr eaLnBrk="1" hangingPunct="1">
              <a:defRPr/>
            </a:pPr>
            <a:r>
              <a:rPr lang="en-US" sz="2600" b="1" u="sng" dirty="0" smtClean="0"/>
              <a:t>Wastewater</a:t>
            </a:r>
            <a:r>
              <a:rPr lang="en-US" sz="2600" dirty="0" smtClean="0"/>
              <a:t> = </a:t>
            </a:r>
          </a:p>
          <a:p>
            <a:pPr lvl="1">
              <a:defRPr/>
            </a:pPr>
            <a:r>
              <a:rPr lang="en-US" sz="2600" dirty="0" smtClean="0"/>
              <a:t>water that has been used by people in some way</a:t>
            </a:r>
          </a:p>
          <a:p>
            <a:pPr lvl="1" eaLnBrk="1" hangingPunct="1">
              <a:defRPr/>
            </a:pPr>
            <a:r>
              <a:rPr lang="en-US" sz="2600" dirty="0" smtClean="0"/>
              <a:t>Sewage, showers, sinks, manufacturing, storm water runoff</a:t>
            </a:r>
          </a:p>
          <a:p>
            <a:pPr eaLnBrk="1" hangingPunct="1">
              <a:defRPr/>
            </a:pPr>
            <a:r>
              <a:rPr lang="en-US" sz="2600" b="1" u="sng" dirty="0" smtClean="0"/>
              <a:t>Septic systems</a:t>
            </a:r>
            <a:r>
              <a:rPr lang="en-US" sz="2600" u="sng" dirty="0" smtClean="0"/>
              <a:t> </a:t>
            </a:r>
            <a:r>
              <a:rPr lang="en-US" sz="2600" dirty="0" smtClean="0"/>
              <a:t>= </a:t>
            </a:r>
          </a:p>
          <a:p>
            <a:pPr lvl="1">
              <a:defRPr/>
            </a:pPr>
            <a:r>
              <a:rPr lang="en-US" sz="2600" dirty="0" smtClean="0"/>
              <a:t>the most popular method of wastewater disposal in rural areas</a:t>
            </a:r>
          </a:p>
          <a:p>
            <a:pPr lvl="1" eaLnBrk="1" hangingPunct="1">
              <a:defRPr/>
            </a:pPr>
            <a:r>
              <a:rPr lang="en-US" sz="2600" dirty="0" smtClean="0"/>
              <a:t>Underground septic tanks separate solids and oils from wastewater</a:t>
            </a:r>
          </a:p>
          <a:p>
            <a:pPr lvl="1" eaLnBrk="1" hangingPunct="1">
              <a:defRPr/>
            </a:pPr>
            <a:r>
              <a:rPr lang="en-US" sz="2600" dirty="0" smtClean="0"/>
              <a:t>The water drains into a drain field, where microbes decompose the water</a:t>
            </a:r>
          </a:p>
          <a:p>
            <a:pPr lvl="1" eaLnBrk="1" hangingPunct="1">
              <a:defRPr/>
            </a:pPr>
            <a:r>
              <a:rPr lang="en-US" sz="2600" dirty="0" smtClean="0"/>
              <a:t>Solid waste needs to be periodically pumped and landfilled</a:t>
            </a:r>
          </a:p>
        </p:txBody>
      </p:sp>
    </p:spTree>
    <p:extLst>
      <p:ext uri="{BB962C8B-B14F-4D97-AF65-F5344CB8AC3E}">
        <p14:creationId xmlns:p14="http://schemas.microsoft.com/office/powerpoint/2010/main" val="19947190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2" dur="5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blinds(horizontal)">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blinds(horizontal)">
                                      <p:cBhvr>
                                        <p:cTn id="37" dur="500"/>
                                        <p:tgtEl>
                                          <p:spTgt spid="512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42" dur="5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srcRect t="8753" b="8753"/>
          <a:stretch>
            <a:fillRect/>
          </a:stretch>
        </p:blipFill>
        <p:spPr>
          <a:xfrm>
            <a:off x="2235200" y="3255540"/>
            <a:ext cx="6908800" cy="3602460"/>
          </a:xfrm>
        </p:spPr>
      </p:pic>
      <p:pic>
        <p:nvPicPr>
          <p:cNvPr id="10" name="Picture 9"/>
          <p:cNvPicPr>
            <a:picLocks noChangeAspect="1"/>
          </p:cNvPicPr>
          <p:nvPr/>
        </p:nvPicPr>
        <p:blipFill>
          <a:blip r:embed="rId3"/>
          <a:stretch>
            <a:fillRect/>
          </a:stretch>
        </p:blipFill>
        <p:spPr>
          <a:xfrm>
            <a:off x="-63501" y="0"/>
            <a:ext cx="3907368" cy="3006842"/>
          </a:xfrm>
          <a:prstGeom prst="rect">
            <a:avLst/>
          </a:prstGeom>
        </p:spPr>
      </p:pic>
      <p:pic>
        <p:nvPicPr>
          <p:cNvPr id="11" name="Picture 10"/>
          <p:cNvPicPr>
            <a:picLocks noChangeAspect="1"/>
          </p:cNvPicPr>
          <p:nvPr/>
        </p:nvPicPr>
        <p:blipFill>
          <a:blip r:embed="rId4"/>
          <a:stretch>
            <a:fillRect/>
          </a:stretch>
        </p:blipFill>
        <p:spPr>
          <a:xfrm>
            <a:off x="3556000" y="0"/>
            <a:ext cx="5588000" cy="3327400"/>
          </a:xfrm>
          <a:prstGeom prst="rect">
            <a:avLst/>
          </a:prstGeom>
        </p:spPr>
      </p:pic>
      <p:pic>
        <p:nvPicPr>
          <p:cNvPr id="12" name="Picture 11"/>
          <p:cNvPicPr>
            <a:picLocks noChangeAspect="1"/>
          </p:cNvPicPr>
          <p:nvPr/>
        </p:nvPicPr>
        <p:blipFill>
          <a:blip r:embed="rId5"/>
          <a:stretch>
            <a:fillRect/>
          </a:stretch>
        </p:blipFill>
        <p:spPr>
          <a:xfrm>
            <a:off x="-63501" y="5113866"/>
            <a:ext cx="2328507" cy="1744133"/>
          </a:xfrm>
          <a:prstGeom prst="rect">
            <a:avLst/>
          </a:prstGeom>
        </p:spPr>
      </p:pic>
    </p:spTree>
    <p:extLst>
      <p:ext uri="{BB962C8B-B14F-4D97-AF65-F5344CB8AC3E}">
        <p14:creationId xmlns:p14="http://schemas.microsoft.com/office/powerpoint/2010/main" val="331712790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779462" y="-10956"/>
            <a:ext cx="7581901" cy="772956"/>
          </a:xfrm>
        </p:spPr>
        <p:txBody>
          <a:bodyPr/>
          <a:lstStyle/>
          <a:p>
            <a:pPr eaLnBrk="1" hangingPunct="1">
              <a:defRPr/>
            </a:pPr>
            <a:r>
              <a:rPr lang="en-US" sz="3800" dirty="0" smtClean="0">
                <a:cs typeface="+mj-cs"/>
              </a:rPr>
              <a:t>Municipal sewer systems</a:t>
            </a:r>
          </a:p>
        </p:txBody>
      </p:sp>
      <p:sp>
        <p:nvSpPr>
          <p:cNvPr id="84995" name="Rectangle 3"/>
          <p:cNvSpPr>
            <a:spLocks noGrp="1" noChangeArrowheads="1"/>
          </p:cNvSpPr>
          <p:nvPr>
            <p:ph type="body" idx="1"/>
          </p:nvPr>
        </p:nvSpPr>
        <p:spPr>
          <a:xfrm>
            <a:off x="169333" y="626534"/>
            <a:ext cx="8365067" cy="5791200"/>
          </a:xfrm>
        </p:spPr>
        <p:txBody>
          <a:bodyPr>
            <a:noAutofit/>
          </a:bodyPr>
          <a:lstStyle/>
          <a:p>
            <a:pPr eaLnBrk="1" hangingPunct="1">
              <a:defRPr/>
            </a:pPr>
            <a:r>
              <a:rPr lang="en-US" sz="2600" dirty="0" smtClean="0"/>
              <a:t>In populated areas, sewer systems carry wastewater </a:t>
            </a:r>
          </a:p>
          <a:p>
            <a:pPr lvl="1" eaLnBrk="1" hangingPunct="1">
              <a:defRPr/>
            </a:pPr>
            <a:r>
              <a:rPr lang="en-US" sz="2600" dirty="0" smtClean="0"/>
              <a:t>Physical, chemical, and biological water treatment</a:t>
            </a:r>
          </a:p>
          <a:p>
            <a:pPr eaLnBrk="1" hangingPunct="1">
              <a:defRPr/>
            </a:pPr>
            <a:r>
              <a:rPr lang="en-US" sz="2600" b="1" u="sng" dirty="0" smtClean="0"/>
              <a:t>Primary treatment</a:t>
            </a:r>
            <a:r>
              <a:rPr lang="en-US" sz="2600" u="sng" dirty="0" smtClean="0"/>
              <a:t> </a:t>
            </a:r>
            <a:r>
              <a:rPr lang="en-US" sz="2600" dirty="0" smtClean="0"/>
              <a:t>= </a:t>
            </a:r>
          </a:p>
          <a:p>
            <a:pPr lvl="1">
              <a:defRPr/>
            </a:pPr>
            <a:r>
              <a:rPr lang="en-US" sz="2600" dirty="0" smtClean="0"/>
              <a:t>the physical removal of contaminants in settling tanks (clarifiers)</a:t>
            </a:r>
          </a:p>
          <a:p>
            <a:pPr eaLnBrk="1" hangingPunct="1">
              <a:defRPr/>
            </a:pPr>
            <a:r>
              <a:rPr lang="en-US" sz="2600" b="1" u="sng" dirty="0" smtClean="0"/>
              <a:t>Secondary treatment</a:t>
            </a:r>
            <a:r>
              <a:rPr lang="en-US" sz="2600" u="sng" dirty="0" smtClean="0"/>
              <a:t> </a:t>
            </a:r>
            <a:r>
              <a:rPr lang="en-US" sz="2600" dirty="0" smtClean="0"/>
              <a:t>= </a:t>
            </a:r>
          </a:p>
          <a:p>
            <a:pPr lvl="1">
              <a:defRPr/>
            </a:pPr>
            <a:r>
              <a:rPr lang="en-US" sz="2600" dirty="0" smtClean="0"/>
              <a:t>water is stirred and aerated so aerobic bacteria degrade organic pollutants</a:t>
            </a:r>
          </a:p>
          <a:p>
            <a:pPr lvl="1" eaLnBrk="1" hangingPunct="1">
              <a:defRPr/>
            </a:pPr>
            <a:r>
              <a:rPr lang="en-US" sz="2600" dirty="0" smtClean="0"/>
              <a:t>Water treated with chlorine is piped into rivers or the ocean</a:t>
            </a:r>
          </a:p>
          <a:p>
            <a:pPr lvl="1" eaLnBrk="1" hangingPunct="1">
              <a:defRPr/>
            </a:pPr>
            <a:r>
              <a:rPr lang="en-US" sz="2600" dirty="0" smtClean="0"/>
              <a:t>Some reclaimed water is used for irrigation, lawns, or industry</a:t>
            </a:r>
          </a:p>
        </p:txBody>
      </p:sp>
      <p:sp>
        <p:nvSpPr>
          <p:cNvPr id="4" name="Rectangle 3"/>
          <p:cNvSpPr/>
          <p:nvPr/>
        </p:nvSpPr>
        <p:spPr>
          <a:xfrm>
            <a:off x="914399" y="2286001"/>
            <a:ext cx="7230533" cy="897466"/>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066799" y="3759201"/>
            <a:ext cx="7230533" cy="82973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8441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blinds(horizontal)">
                                      <p:cBhvr>
                                        <p:cTn id="12" dur="500"/>
                                        <p:tgtEl>
                                          <p:spTgt spid="849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blinds(horizontal)">
                                      <p:cBhvr>
                                        <p:cTn id="17" dur="500"/>
                                        <p:tgtEl>
                                          <p:spTgt spid="849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Effect transition="in" filter="blinds(horizontal)">
                                      <p:cBhvr>
                                        <p:cTn id="22" dur="500"/>
                                        <p:tgtEl>
                                          <p:spTgt spid="849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4995">
                                            <p:txEl>
                                              <p:pRg st="4" end="4"/>
                                            </p:txEl>
                                          </p:spTgt>
                                        </p:tgtEl>
                                        <p:attrNameLst>
                                          <p:attrName>style.visibility</p:attrName>
                                        </p:attrNameLst>
                                      </p:cBhvr>
                                      <p:to>
                                        <p:strVal val="visible"/>
                                      </p:to>
                                    </p:set>
                                    <p:animEffect transition="in" filter="blinds(horizontal)">
                                      <p:cBhvr>
                                        <p:cTn id="32" dur="500"/>
                                        <p:tgtEl>
                                          <p:spTgt spid="8499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4995">
                                            <p:txEl>
                                              <p:pRg st="5" end="5"/>
                                            </p:txEl>
                                          </p:spTgt>
                                        </p:tgtEl>
                                        <p:attrNameLst>
                                          <p:attrName>style.visibility</p:attrName>
                                        </p:attrNameLst>
                                      </p:cBhvr>
                                      <p:to>
                                        <p:strVal val="visible"/>
                                      </p:to>
                                    </p:set>
                                    <p:animEffect transition="in" filter="blinds(horizontal)">
                                      <p:cBhvr>
                                        <p:cTn id="37" dur="500"/>
                                        <p:tgtEl>
                                          <p:spTgt spid="8499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4995">
                                            <p:txEl>
                                              <p:pRg st="6" end="6"/>
                                            </p:txEl>
                                          </p:spTgt>
                                        </p:tgtEl>
                                        <p:attrNameLst>
                                          <p:attrName>style.visibility</p:attrName>
                                        </p:attrNameLst>
                                      </p:cBhvr>
                                      <p:to>
                                        <p:strVal val="visible"/>
                                      </p:to>
                                    </p:set>
                                    <p:animEffect transition="in" filter="blinds(horizontal)">
                                      <p:cBhvr>
                                        <p:cTn id="47" dur="500"/>
                                        <p:tgtEl>
                                          <p:spTgt spid="8499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4995">
                                            <p:txEl>
                                              <p:pRg st="7" end="7"/>
                                            </p:txEl>
                                          </p:spTgt>
                                        </p:tgtEl>
                                        <p:attrNameLst>
                                          <p:attrName>style.visibility</p:attrName>
                                        </p:attrNameLst>
                                      </p:cBhvr>
                                      <p:to>
                                        <p:strVal val="visible"/>
                                      </p:to>
                                    </p:set>
                                    <p:animEffect transition="in" filter="blinds(horizontal)">
                                      <p:cBhvr>
                                        <p:cTn id="52" dur="500"/>
                                        <p:tgtEl>
                                          <p:spTgt spid="849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61758"/>
            <a:ext cx="8669867" cy="789891"/>
          </a:xfrm>
        </p:spPr>
        <p:txBody>
          <a:bodyPr/>
          <a:lstStyle/>
          <a:p>
            <a:pPr eaLnBrk="1" hangingPunct="1">
              <a:defRPr/>
            </a:pPr>
            <a:r>
              <a:rPr lang="en-US" sz="3900" dirty="0" smtClean="0">
                <a:cs typeface="+mj-cs"/>
              </a:rPr>
              <a:t>A typical wastewater treatment facility </a:t>
            </a:r>
          </a:p>
        </p:txBody>
      </p:sp>
      <p:pic>
        <p:nvPicPr>
          <p:cNvPr id="81922" name="Picture 6" descr="15_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068" y="694139"/>
            <a:ext cx="5671608" cy="616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803712"/>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79462" y="107577"/>
            <a:ext cx="7581901" cy="823756"/>
          </a:xfrm>
        </p:spPr>
        <p:txBody>
          <a:bodyPr/>
          <a:lstStyle/>
          <a:p>
            <a:pPr eaLnBrk="1" hangingPunct="1">
              <a:defRPr/>
            </a:pPr>
            <a:r>
              <a:rPr lang="en-US" dirty="0" smtClean="0">
                <a:cs typeface="+mj-cs"/>
              </a:rPr>
              <a:t>Artificial wetlands</a:t>
            </a:r>
          </a:p>
        </p:txBody>
      </p:sp>
      <p:sp>
        <p:nvSpPr>
          <p:cNvPr id="7171" name="Rectangle 3"/>
          <p:cNvSpPr>
            <a:spLocks noGrp="1" noChangeArrowheads="1"/>
          </p:cNvSpPr>
          <p:nvPr>
            <p:ph type="body" idx="1"/>
          </p:nvPr>
        </p:nvSpPr>
        <p:spPr>
          <a:xfrm>
            <a:off x="192088" y="1201738"/>
            <a:ext cx="8788400" cy="4791075"/>
          </a:xfrm>
        </p:spPr>
        <p:txBody>
          <a:bodyPr/>
          <a:lstStyle/>
          <a:p>
            <a:pPr eaLnBrk="1" hangingPunct="1">
              <a:defRPr/>
            </a:pPr>
            <a:r>
              <a:rPr lang="en-US" dirty="0" smtClean="0">
                <a:cs typeface="+mn-cs"/>
              </a:rPr>
              <a:t>Natural and artificial wetlands can cleanse wastewater</a:t>
            </a:r>
          </a:p>
          <a:p>
            <a:pPr lvl="1" eaLnBrk="1" hangingPunct="1">
              <a:defRPr/>
            </a:pPr>
            <a:r>
              <a:rPr lang="en-US" dirty="0" smtClean="0"/>
              <a:t>After primary treatment at a conventional facility, water is pumped into the wetland</a:t>
            </a:r>
          </a:p>
          <a:p>
            <a:pPr lvl="1" eaLnBrk="1" hangingPunct="1">
              <a:defRPr/>
            </a:pPr>
            <a:r>
              <a:rPr lang="en-US" dirty="0" smtClean="0"/>
              <a:t>Microbes decompose the remaining pollutants</a:t>
            </a:r>
          </a:p>
          <a:p>
            <a:pPr lvl="1" eaLnBrk="1" hangingPunct="1">
              <a:defRPr/>
            </a:pPr>
            <a:r>
              <a:rPr lang="en-US" dirty="0" smtClean="0"/>
              <a:t>Cleansed water is released into waterways or percolated underground</a:t>
            </a:r>
          </a:p>
          <a:p>
            <a:pPr eaLnBrk="1" hangingPunct="1">
              <a:defRPr/>
            </a:pPr>
            <a:r>
              <a:rPr lang="en-US" dirty="0" smtClean="0">
                <a:cs typeface="+mn-cs"/>
              </a:rPr>
              <a:t>Constructed wetlands serve as havens for wildlife and areas for human recreation</a:t>
            </a:r>
          </a:p>
          <a:p>
            <a:pPr lvl="1" eaLnBrk="1" hangingPunct="1">
              <a:defRPr/>
            </a:pPr>
            <a:r>
              <a:rPr lang="en-US" dirty="0" smtClean="0"/>
              <a:t>More than 500 artificially constructed or restored wetlands exist in the U.S.</a:t>
            </a:r>
          </a:p>
        </p:txBody>
      </p:sp>
    </p:spTree>
    <p:extLst>
      <p:ext uri="{BB962C8B-B14F-4D97-AF65-F5344CB8AC3E}">
        <p14:creationId xmlns:p14="http://schemas.microsoft.com/office/powerpoint/2010/main" val="26888633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Chapter…?</a:t>
            </a:r>
            <a:endParaRPr lang="en-US" dirty="0"/>
          </a:p>
        </p:txBody>
      </p:sp>
      <p:sp>
        <p:nvSpPr>
          <p:cNvPr id="3" name="Content Placeholder 2"/>
          <p:cNvSpPr>
            <a:spLocks noGrp="1"/>
          </p:cNvSpPr>
          <p:nvPr>
            <p:ph idx="1"/>
          </p:nvPr>
        </p:nvSpPr>
        <p:spPr/>
        <p:txBody>
          <a:bodyPr/>
          <a:lstStyle/>
          <a:p>
            <a:r>
              <a:rPr lang="en-US" dirty="0" err="1" smtClean="0"/>
              <a:t>Ch</a:t>
            </a:r>
            <a:r>
              <a:rPr lang="en-US" dirty="0" smtClean="0"/>
              <a:t> 16 - Marine and Coastal Systems:  Resources, Impacts and Conservation (p442)</a:t>
            </a:r>
          </a:p>
          <a:p>
            <a:r>
              <a:rPr lang="en-US" dirty="0" err="1" smtClean="0"/>
              <a:t>Ch</a:t>
            </a:r>
            <a:r>
              <a:rPr lang="en-US" dirty="0" smtClean="0"/>
              <a:t> 17 – Atmospheric Science and Air Pollution (p472)</a:t>
            </a:r>
            <a:endParaRPr lang="en-US" dirty="0"/>
          </a:p>
        </p:txBody>
      </p:sp>
    </p:spTree>
    <p:extLst>
      <p:ext uri="{BB962C8B-B14F-4D97-AF65-F5344CB8AC3E}">
        <p14:creationId xmlns:p14="http://schemas.microsoft.com/office/powerpoint/2010/main" val="1392819561"/>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Ch</a:t>
            </a:r>
            <a:r>
              <a:rPr lang="en-US" dirty="0" smtClean="0"/>
              <a:t> 13</a:t>
            </a:r>
            <a:endParaRPr lang="en-US" dirty="0"/>
          </a:p>
        </p:txBody>
      </p:sp>
      <p:sp>
        <p:nvSpPr>
          <p:cNvPr id="3" name="Content Placeholder 2"/>
          <p:cNvSpPr>
            <a:spLocks noGrp="1"/>
          </p:cNvSpPr>
          <p:nvPr>
            <p:ph idx="1"/>
          </p:nvPr>
        </p:nvSpPr>
        <p:spPr/>
        <p:txBody>
          <a:bodyPr/>
          <a:lstStyle/>
          <a:p>
            <a:r>
              <a:rPr lang="en-US" dirty="0" smtClean="0"/>
              <a:t>Urbanization and Creating Livable Cities</a:t>
            </a:r>
          </a:p>
          <a:p>
            <a:r>
              <a:rPr lang="en-US" dirty="0" smtClean="0"/>
              <a:t>p357</a:t>
            </a:r>
            <a:endParaRPr lang="en-US" dirty="0"/>
          </a:p>
        </p:txBody>
      </p:sp>
    </p:spTree>
    <p:extLst>
      <p:ext uri="{BB962C8B-B14F-4D97-AF65-F5344CB8AC3E}">
        <p14:creationId xmlns:p14="http://schemas.microsoft.com/office/powerpoint/2010/main" val="1373077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68288" y="180975"/>
            <a:ext cx="8394449" cy="536575"/>
          </a:xfrm>
        </p:spPr>
        <p:txBody>
          <a:bodyPr/>
          <a:lstStyle/>
          <a:p>
            <a:pPr eaLnBrk="1" hangingPunct="1">
              <a:defRPr/>
            </a:pPr>
            <a:r>
              <a:rPr lang="en-US" sz="3200" dirty="0" smtClean="0">
                <a:cs typeface="+mj-cs"/>
              </a:rPr>
              <a:t>Insects outnumber all other species</a:t>
            </a:r>
          </a:p>
        </p:txBody>
      </p:sp>
      <p:pic>
        <p:nvPicPr>
          <p:cNvPr id="15362" name="Picture 5" descr="11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892766"/>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898996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9250</TotalTime>
  <Words>3511</Words>
  <Application>Microsoft Macintosh PowerPoint</Application>
  <PresentationFormat>On-screen Show (4:3)</PresentationFormat>
  <Paragraphs>493</Paragraphs>
  <Slides>90</Slides>
  <Notes>4</Notes>
  <HiddenSlides>0</HiddenSlides>
  <MMClips>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Orbit</vt:lpstr>
      <vt:lpstr>Article</vt:lpstr>
      <vt:lpstr>4/5 ATB</vt:lpstr>
      <vt:lpstr>4/8 ATB</vt:lpstr>
      <vt:lpstr>An AP Environmental Medley</vt:lpstr>
      <vt:lpstr>CH 11</vt:lpstr>
      <vt:lpstr>Some groups contain more species than others</vt:lpstr>
      <vt:lpstr>PowerPoint Presentation</vt:lpstr>
      <vt:lpstr>Measuring biodiversity is not easy</vt:lpstr>
      <vt:lpstr>Insects outnumber all other species</vt:lpstr>
      <vt:lpstr>Biodiversity is unevenly distributed</vt:lpstr>
      <vt:lpstr>Latitudinal gradient has many causes</vt:lpstr>
      <vt:lpstr>Latitudinal gradient has many causes</vt:lpstr>
      <vt:lpstr>3/28 aTB</vt:lpstr>
      <vt:lpstr>Biodiversity losses and species extinction</vt:lpstr>
      <vt:lpstr>Extinction is a natural process</vt:lpstr>
      <vt:lpstr>Earth has experienced five mass extinctions</vt:lpstr>
      <vt:lpstr>4/9 ATB</vt:lpstr>
      <vt:lpstr>Current extinction rates are higher than normal</vt:lpstr>
      <vt:lpstr>Protecting biodiversity</vt:lpstr>
      <vt:lpstr>Protecting biodiversity</vt:lpstr>
      <vt:lpstr>Umbrella species</vt:lpstr>
      <vt:lpstr>Species Listings</vt:lpstr>
      <vt:lpstr>Episode: Frogs: The Thin Green Line</vt:lpstr>
      <vt:lpstr>PowerPoint Presentation</vt:lpstr>
      <vt:lpstr>People have hunted species to extinction for millennia</vt:lpstr>
      <vt:lpstr>Biodiversity loss has many causes</vt:lpstr>
      <vt:lpstr>Biodiversity loss has a variety of causes</vt:lpstr>
      <vt:lpstr>Biodiversity provides free ecosystem services</vt:lpstr>
      <vt:lpstr>3/30 ATB</vt:lpstr>
      <vt:lpstr>People value and seek out nature</vt:lpstr>
      <vt:lpstr>Weighing the Issues – p314</vt:lpstr>
      <vt:lpstr>Do we have ethical obligations to other species?</vt:lpstr>
      <vt:lpstr>4/10 ATB</vt:lpstr>
      <vt:lpstr>Saving cute creatures vs ugly ones?</vt:lpstr>
      <vt:lpstr>Conservation biology responds to biodiversity loss</vt:lpstr>
      <vt:lpstr>4/2 ATB</vt:lpstr>
      <vt:lpstr>Conservation scientists work at multiple levels</vt:lpstr>
      <vt:lpstr>Island biogeography</vt:lpstr>
      <vt:lpstr>Island biogeography Affects</vt:lpstr>
      <vt:lpstr>Species richness results from island size and distance</vt:lpstr>
      <vt:lpstr>The species-area curve</vt:lpstr>
      <vt:lpstr>4/11 ATB</vt:lpstr>
      <vt:lpstr>Should conservation focus on endangered species?</vt:lpstr>
      <vt:lpstr>The ESA is controversial</vt:lpstr>
      <vt:lpstr>Biodiversity hotspots</vt:lpstr>
      <vt:lpstr>There are 34 global biodiversity hotspots</vt:lpstr>
      <vt:lpstr>4/12 ATB</vt:lpstr>
      <vt:lpstr>4/15</vt:lpstr>
      <vt:lpstr>The End</vt:lpstr>
      <vt:lpstr>4/4</vt:lpstr>
      <vt:lpstr>PowerPoint Presentation</vt:lpstr>
      <vt:lpstr>PowerPoint Presentation</vt:lpstr>
      <vt:lpstr>CH 12</vt:lpstr>
      <vt:lpstr>Maximum sustainable yield </vt:lpstr>
      <vt:lpstr>PowerPoint Presentation</vt:lpstr>
      <vt:lpstr>Ecosystem-based management</vt:lpstr>
      <vt:lpstr>Economic value of forests</vt:lpstr>
      <vt:lpstr>Demand for wood leads to deforestation</vt:lpstr>
      <vt:lpstr>Loggers moved westward, searching for large trees</vt:lpstr>
      <vt:lpstr>Plantation forestry</vt:lpstr>
      <vt:lpstr>Harvesting timber: clear-cutting </vt:lpstr>
      <vt:lpstr>Harvesting:  other methods</vt:lpstr>
      <vt:lpstr>Harvesting forests</vt:lpstr>
      <vt:lpstr>Fire policy also stirs controversy</vt:lpstr>
      <vt:lpstr>Transboundary and peace parks</vt:lpstr>
      <vt:lpstr>Biosphere reserves have several zones</vt:lpstr>
      <vt:lpstr>Habitat fragmentation threatens species</vt:lpstr>
      <vt:lpstr>The SLOSS dilemma</vt:lpstr>
      <vt:lpstr>Conclusion</vt:lpstr>
      <vt:lpstr>PowerPoint Presentation</vt:lpstr>
      <vt:lpstr>CH 13</vt:lpstr>
      <vt:lpstr>CH 14</vt:lpstr>
      <vt:lpstr>PowerPoint Presentation</vt:lpstr>
      <vt:lpstr>Ch 15</vt:lpstr>
      <vt:lpstr>We have erected thousands of dams</vt:lpstr>
      <vt:lpstr>A typical dam</vt:lpstr>
      <vt:lpstr>China’s Three Gorges Dam</vt:lpstr>
      <vt:lpstr>Drawbacks of the Three Gorges Dam</vt:lpstr>
      <vt:lpstr>Benefits and drawbacks of dams</vt:lpstr>
      <vt:lpstr>Some dams are being removed</vt:lpstr>
      <vt:lpstr>Dikes and levees are meant to control floods</vt:lpstr>
      <vt:lpstr>Treating wastewater</vt:lpstr>
      <vt:lpstr>Treating wastewater</vt:lpstr>
      <vt:lpstr>PowerPoint Presentation</vt:lpstr>
      <vt:lpstr>Municipal sewer systems</vt:lpstr>
      <vt:lpstr>A typical wastewater treatment facility </vt:lpstr>
      <vt:lpstr>Artificial wetlands</vt:lpstr>
      <vt:lpstr>Next Chapter…?</vt:lpstr>
      <vt:lpstr>Ch 13</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AP Environmental Medley</dc:title>
  <dc:creator>dhakim</dc:creator>
  <cp:lastModifiedBy>dhakim</cp:lastModifiedBy>
  <cp:revision>73</cp:revision>
  <cp:lastPrinted>2013-04-12T16:38:52Z</cp:lastPrinted>
  <dcterms:created xsi:type="dcterms:W3CDTF">2012-03-26T16:42:59Z</dcterms:created>
  <dcterms:modified xsi:type="dcterms:W3CDTF">2013-04-15T14:18:08Z</dcterms:modified>
</cp:coreProperties>
</file>